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xml" ContentType="application/inkml+xml"/>
  <Override PartName="/ppt/ink/ink2.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5"/>
  </p:notesMasterIdLst>
  <p:sldIdLst>
    <p:sldId id="256" r:id="rId2"/>
    <p:sldId id="257" r:id="rId3"/>
    <p:sldId id="309" r:id="rId4"/>
    <p:sldId id="316" r:id="rId5"/>
    <p:sldId id="260" r:id="rId6"/>
    <p:sldId id="317" r:id="rId7"/>
    <p:sldId id="312" r:id="rId8"/>
    <p:sldId id="314" r:id="rId9"/>
    <p:sldId id="315" r:id="rId10"/>
    <p:sldId id="262" r:id="rId11"/>
    <p:sldId id="263" r:id="rId12"/>
    <p:sldId id="264" r:id="rId13"/>
    <p:sldId id="265" r:id="rId14"/>
    <p:sldId id="266" r:id="rId15"/>
    <p:sldId id="267" r:id="rId16"/>
    <p:sldId id="268" r:id="rId17"/>
    <p:sldId id="377" r:id="rId18"/>
    <p:sldId id="269" r:id="rId19"/>
    <p:sldId id="270" r:id="rId20"/>
    <p:sldId id="271" r:id="rId21"/>
    <p:sldId id="307" r:id="rId22"/>
    <p:sldId id="306" r:id="rId23"/>
    <p:sldId id="274" r:id="rId24"/>
    <p:sldId id="275" r:id="rId25"/>
    <p:sldId id="279" r:id="rId26"/>
    <p:sldId id="281" r:id="rId27"/>
    <p:sldId id="282" r:id="rId28"/>
    <p:sldId id="283" r:id="rId29"/>
    <p:sldId id="286" r:id="rId30"/>
    <p:sldId id="287" r:id="rId31"/>
    <p:sldId id="291" r:id="rId32"/>
    <p:sldId id="292" r:id="rId33"/>
    <p:sldId id="293" r:id="rId34"/>
    <p:sldId id="295" r:id="rId35"/>
    <p:sldId id="296" r:id="rId36"/>
    <p:sldId id="276" r:id="rId37"/>
    <p:sldId id="277" r:id="rId38"/>
    <p:sldId id="278" r:id="rId39"/>
    <p:sldId id="297" r:id="rId40"/>
    <p:sldId id="298" r:id="rId41"/>
    <p:sldId id="378" r:id="rId42"/>
    <p:sldId id="379" r:id="rId43"/>
    <p:sldId id="299" r:id="rId44"/>
    <p:sldId id="300" r:id="rId45"/>
    <p:sldId id="301" r:id="rId46"/>
    <p:sldId id="302" r:id="rId47"/>
    <p:sldId id="303" r:id="rId48"/>
    <p:sldId id="304" r:id="rId49"/>
    <p:sldId id="305" r:id="rId50"/>
    <p:sldId id="369" r:id="rId51"/>
    <p:sldId id="320" r:id="rId52"/>
    <p:sldId id="321" r:id="rId53"/>
    <p:sldId id="322" r:id="rId54"/>
    <p:sldId id="323" r:id="rId55"/>
    <p:sldId id="324" r:id="rId56"/>
    <p:sldId id="370" r:id="rId57"/>
    <p:sldId id="326" r:id="rId58"/>
    <p:sldId id="327" r:id="rId59"/>
    <p:sldId id="328" r:id="rId60"/>
    <p:sldId id="329" r:id="rId61"/>
    <p:sldId id="330" r:id="rId62"/>
    <p:sldId id="331" r:id="rId63"/>
    <p:sldId id="284" r:id="rId64"/>
    <p:sldId id="332" r:id="rId65"/>
    <p:sldId id="333" r:id="rId66"/>
    <p:sldId id="334" r:id="rId67"/>
    <p:sldId id="335" r:id="rId68"/>
    <p:sldId id="336" r:id="rId69"/>
    <p:sldId id="337" r:id="rId70"/>
    <p:sldId id="338" r:id="rId71"/>
    <p:sldId id="339" r:id="rId72"/>
    <p:sldId id="340" r:id="rId73"/>
    <p:sldId id="341" r:id="rId74"/>
    <p:sldId id="371" r:id="rId75"/>
    <p:sldId id="372" r:id="rId76"/>
    <p:sldId id="373" r:id="rId77"/>
    <p:sldId id="374" r:id="rId78"/>
    <p:sldId id="342" r:id="rId79"/>
    <p:sldId id="343" r:id="rId80"/>
    <p:sldId id="294" r:id="rId81"/>
    <p:sldId id="344" r:id="rId82"/>
    <p:sldId id="345" r:id="rId83"/>
    <p:sldId id="346" r:id="rId84"/>
    <p:sldId id="347" r:id="rId85"/>
    <p:sldId id="348" r:id="rId86"/>
    <p:sldId id="349" r:id="rId87"/>
    <p:sldId id="350" r:id="rId88"/>
    <p:sldId id="351" r:id="rId89"/>
    <p:sldId id="352" r:id="rId90"/>
    <p:sldId id="353" r:id="rId91"/>
    <p:sldId id="313" r:id="rId92"/>
    <p:sldId id="354" r:id="rId93"/>
    <p:sldId id="355" r:id="rId94"/>
    <p:sldId id="356" r:id="rId95"/>
    <p:sldId id="357" r:id="rId96"/>
    <p:sldId id="358" r:id="rId97"/>
    <p:sldId id="359" r:id="rId98"/>
    <p:sldId id="360" r:id="rId99"/>
    <p:sldId id="361" r:id="rId100"/>
    <p:sldId id="362" r:id="rId101"/>
    <p:sldId id="375" r:id="rId102"/>
    <p:sldId id="363" r:id="rId103"/>
    <p:sldId id="319" r:id="rId104"/>
  </p:sldIdLst>
  <p:sldSz cx="9144000" cy="5143500" type="screen16x9"/>
  <p:notesSz cx="6858000" cy="9144000"/>
  <p:embeddedFontLst>
    <p:embeddedFont>
      <p:font typeface="Century Schoolbook" panose="02040604050505020304" pitchFamily="18" charset="0"/>
      <p:regular r:id="rId106"/>
      <p:bold r:id="rId107"/>
      <p:italic r:id="rId108"/>
      <p:boldItalic r:id="rId109"/>
    </p:embeddedFont>
    <p:embeddedFont>
      <p:font typeface="Lato" panose="020F0502020204030203" pitchFamily="34" charset="0"/>
      <p:regular r:id="rId110"/>
      <p:bold r:id="rId111"/>
      <p:italic r:id="rId112"/>
      <p:boldItalic r:id="rId113"/>
    </p:embeddedFont>
    <p:embeddedFont>
      <p:font typeface="Raleway" pitchFamily="2" charset="0"/>
      <p:regular r:id="rId114"/>
      <p:bold r:id="rId115"/>
      <p:italic r:id="rId116"/>
      <p:boldItalic r:id="rId117"/>
    </p:embeddedFont>
    <p:embeddedFont>
      <p:font typeface="Roboto" panose="02000000000000000000" pitchFamily="2" charset="0"/>
      <p:regular r:id="rId118"/>
      <p:bold r:id="rId119"/>
      <p:italic r:id="rId120"/>
      <p:boldItalic r:id="rId121"/>
    </p:embeddedFont>
    <p:embeddedFont>
      <p:font typeface="Segoe UI" panose="020B0502040204020203" pitchFamily="34"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A158"/>
    <a:srgbClr val="F4DD7C"/>
    <a:srgbClr val="028CFE"/>
    <a:srgbClr val="FFB805"/>
    <a:srgbClr val="015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B8EFDD-CFA2-4E11-B7F1-93C366198915}">
  <a:tblStyle styleId="{68B8EFDD-CFA2-4E11-B7F1-93C3661989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71A872C-C0F4-46E8-87AA-C51B12F93262}" styleName="Table_1">
    <a:wholeTbl>
      <a:tcTxStyle b="off" i="off">
        <a:font>
          <a:latin typeface="Tenorite"/>
          <a:ea typeface="Tenorite"/>
          <a:cs typeface="Tenorite"/>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BE8E7"/>
          </a:solidFill>
        </a:fill>
      </a:tcStyle>
    </a:wholeTbl>
    <a:band1H>
      <a:tcTxStyle/>
      <a:tcStyle>
        <a:tcBdr/>
        <a:fill>
          <a:solidFill>
            <a:srgbClr val="F6CECB"/>
          </a:solidFill>
        </a:fill>
      </a:tcStyle>
    </a:band1H>
    <a:band2H>
      <a:tcTxStyle/>
      <a:tcStyle>
        <a:tcBdr/>
      </a:tcStyle>
    </a:band2H>
    <a:band1V>
      <a:tcTxStyle/>
      <a:tcStyle>
        <a:tcBdr/>
        <a:fill>
          <a:solidFill>
            <a:srgbClr val="F6CECB"/>
          </a:solidFill>
        </a:fill>
      </a:tcStyle>
    </a:band1V>
    <a:band2V>
      <a:tcTxStyle/>
      <a:tcStyle>
        <a:tcBdr/>
      </a:tcStyle>
    </a:band2V>
    <a:lastCol>
      <a:tcTxStyle b="on" i="off">
        <a:font>
          <a:latin typeface="Tenorite"/>
          <a:ea typeface="Tenorite"/>
          <a:cs typeface="Tenorite"/>
        </a:font>
        <a:srgbClr val="FFFFFF"/>
      </a:tcTxStyle>
      <a:tcStyle>
        <a:tcBdr/>
        <a:fill>
          <a:solidFill>
            <a:srgbClr val="E84C22"/>
          </a:solidFill>
        </a:fill>
      </a:tcStyle>
    </a:lastCol>
    <a:firstCol>
      <a:tcTxStyle b="on" i="off">
        <a:font>
          <a:latin typeface="Tenorite"/>
          <a:ea typeface="Tenorite"/>
          <a:cs typeface="Tenorite"/>
        </a:font>
        <a:srgbClr val="FFFFFF"/>
      </a:tcTxStyle>
      <a:tcStyle>
        <a:tcBdr/>
        <a:fill>
          <a:solidFill>
            <a:srgbClr val="E84C22"/>
          </a:solidFill>
        </a:fill>
      </a:tcStyle>
    </a:firstCol>
    <a:lastRow>
      <a:tcTxStyle b="on" i="off">
        <a:font>
          <a:latin typeface="Tenorite"/>
          <a:ea typeface="Tenorite"/>
          <a:cs typeface="Tenorite"/>
        </a:font>
        <a:srgbClr val="FFFFFF"/>
      </a:tcTxStyle>
      <a:tcStyle>
        <a:tcBdr>
          <a:top>
            <a:ln w="38100" cap="flat" cmpd="sng">
              <a:solidFill>
                <a:srgbClr val="FFFFFF"/>
              </a:solidFill>
              <a:prstDash val="solid"/>
              <a:round/>
              <a:headEnd type="none" w="sm" len="sm"/>
              <a:tailEnd type="none" w="sm" len="sm"/>
            </a:ln>
          </a:top>
        </a:tcBdr>
        <a:fill>
          <a:solidFill>
            <a:srgbClr val="E84C22"/>
          </a:solidFill>
        </a:fill>
      </a:tcStyle>
    </a:lastRow>
    <a:seCell>
      <a:tcTxStyle/>
      <a:tcStyle>
        <a:tcBdr/>
      </a:tcStyle>
    </a:seCell>
    <a:swCell>
      <a:tcTxStyle/>
      <a:tcStyle>
        <a:tcBdr/>
      </a:tcStyle>
    </a:swCell>
    <a:firstRow>
      <a:tcTxStyle b="on" i="off">
        <a:font>
          <a:latin typeface="Tenorite"/>
          <a:ea typeface="Tenorite"/>
          <a:cs typeface="Tenorite"/>
        </a:font>
        <a:srgbClr val="FFFFFF"/>
      </a:tcTxStyle>
      <a:tcStyle>
        <a:tcBdr>
          <a:bottom>
            <a:ln w="38100" cap="flat" cmpd="sng">
              <a:solidFill>
                <a:srgbClr val="FFFFFF"/>
              </a:solidFill>
              <a:prstDash val="solid"/>
              <a:round/>
              <a:headEnd type="none" w="sm" len="sm"/>
              <a:tailEnd type="none" w="sm" len="sm"/>
            </a:ln>
          </a:bottom>
        </a:tcBdr>
        <a:fill>
          <a:solidFill>
            <a:srgbClr val="E84C2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66" autoAdjust="0"/>
    <p:restoredTop sz="94660"/>
  </p:normalViewPr>
  <p:slideViewPr>
    <p:cSldViewPr snapToGrid="0">
      <p:cViewPr varScale="1">
        <p:scale>
          <a:sx n="103" d="100"/>
          <a:sy n="103" d="100"/>
        </p:scale>
        <p:origin x="470"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8.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8.fntdata"/><Relationship Id="rId118" Type="http://schemas.openxmlformats.org/officeDocument/2006/relationships/font" Target="fonts/font1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124" Type="http://schemas.openxmlformats.org/officeDocument/2006/relationships/font" Target="fonts/font19.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9.fntdata"/><Relationship Id="rId119" Type="http://schemas.openxmlformats.org/officeDocument/2006/relationships/font" Target="fonts/font1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5.fntdata"/><Relationship Id="rId125"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fntdata"/><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18T15:42:07.524"/>
    </inkml:context>
    <inkml:brush xml:id="br0">
      <inkml:brushProperty name="width" value="0.05" units="cm"/>
      <inkml:brushProperty name="height" value="0.05" units="cm"/>
    </inkml:brush>
  </inkml:definitions>
  <inkml:trace contextRef="#ctx0" brushRef="#br0">0 114 9538 0 0,'22'-35'1114'0'0,"71"-42"-985"0"0,-92 75 203 0 0,10 5 135 0 0,-7-2-336 0 0,0 1-1 0 0,0 0 1 0 0,-1 0 0 0 0,1 1 0 0 0,0-1 0 0 0,-1 1 0 0 0,1 0-1 0 0,-1 0 1 0 0,4 5 0 0 0,7 4 241 0 0,-7-7-323 0 0,26 16 615 0 0,-6-16-485 0 0,-26-4-770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18T15:42:07.524"/>
    </inkml:context>
    <inkml:brush xml:id="br0">
      <inkml:brushProperty name="width" value="0.05" units="cm"/>
      <inkml:brushProperty name="height" value="0.05" units="cm"/>
    </inkml:brush>
  </inkml:definitions>
  <inkml:trace contextRef="#ctx0" brushRef="#br0">0 114 9538 0 0,'22'-35'1114'0'0,"71"-42"-985"0"0,-92 75 203 0 0,10 5 135 0 0,-7-2-336 0 0,0 1-1 0 0,0 0 1 0 0,-1 0 0 0 0,1 1 0 0 0,0-1 0 0 0,-1 1 0 0 0,1 0-1 0 0,-1 0 1 0 0,4 5 0 0 0,7 4 241 0 0,-7-7-323 0 0,26 16 615 0 0,-6-16-485 0 0,-26-4-770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40b1d183d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40b1d183d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40b1d183d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b1d183d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2203ef4cd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2203ef4cd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40b1d183d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40b1d183d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0b1d183d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0b1d183d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BD488860-ECF5-4362-A45F-EFC12585D342}"/>
            </a:ext>
          </a:extLst>
        </p:cNvPr>
        <p:cNvGrpSpPr/>
        <p:nvPr/>
      </p:nvGrpSpPr>
      <p:grpSpPr>
        <a:xfrm>
          <a:off x="0" y="0"/>
          <a:ext cx="0" cy="0"/>
          <a:chOff x="0" y="0"/>
          <a:chExt cx="0" cy="0"/>
        </a:xfrm>
      </p:grpSpPr>
      <p:sp>
        <p:nvSpPr>
          <p:cNvPr id="174" name="Google Shape;174;g32203ef4cda_0_373:notes">
            <a:extLst>
              <a:ext uri="{FF2B5EF4-FFF2-40B4-BE49-F238E27FC236}">
                <a16:creationId xmlns:a16="http://schemas.microsoft.com/office/drawing/2014/main" id="{286B91BC-A9B1-913C-43C1-739C567A0B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2203ef4cda_0_373:notes">
            <a:extLst>
              <a:ext uri="{FF2B5EF4-FFF2-40B4-BE49-F238E27FC236}">
                <a16:creationId xmlns:a16="http://schemas.microsoft.com/office/drawing/2014/main" id="{095433AB-752B-A143-E5AB-8B3C0B7B36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154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203ef4cda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2203ef4cd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2203ef4cda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2203ef4cda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Cats is an example, can be anything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2203ef4cda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2203ef4cda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F77A44AC-68AF-B46E-CD5A-C79F33F1C3F8}"/>
            </a:ext>
          </a:extLst>
        </p:cNvPr>
        <p:cNvGrpSpPr/>
        <p:nvPr/>
      </p:nvGrpSpPr>
      <p:grpSpPr>
        <a:xfrm>
          <a:off x="0" y="0"/>
          <a:ext cx="0" cy="0"/>
          <a:chOff x="0" y="0"/>
          <a:chExt cx="0" cy="0"/>
        </a:xfrm>
      </p:grpSpPr>
      <p:sp>
        <p:nvSpPr>
          <p:cNvPr id="181" name="Google Shape;181;g32203ef4cda_0_379:notes">
            <a:extLst>
              <a:ext uri="{FF2B5EF4-FFF2-40B4-BE49-F238E27FC236}">
                <a16:creationId xmlns:a16="http://schemas.microsoft.com/office/drawing/2014/main" id="{F20F9E4B-C7DD-F50B-2F86-14B0BF1A9A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2203ef4cda_0_379:notes">
            <a:extLst>
              <a:ext uri="{FF2B5EF4-FFF2-40B4-BE49-F238E27FC236}">
                <a16:creationId xmlns:a16="http://schemas.microsoft.com/office/drawing/2014/main" id="{6DC133F6-6427-56F5-2F51-43E6D4D364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Cats is an example, can be anything</a:t>
            </a:r>
            <a:endParaRPr/>
          </a:p>
        </p:txBody>
      </p:sp>
    </p:spTree>
    <p:extLst>
      <p:ext uri="{BB962C8B-B14F-4D97-AF65-F5344CB8AC3E}">
        <p14:creationId xmlns:p14="http://schemas.microsoft.com/office/powerpoint/2010/main" val="4176921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2198de9b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2198de9b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63818E17-2122-B339-F2A2-79DFE646BB62}"/>
            </a:ext>
          </a:extLst>
        </p:cNvPr>
        <p:cNvGrpSpPr/>
        <p:nvPr/>
      </p:nvGrpSpPr>
      <p:grpSpPr>
        <a:xfrm>
          <a:off x="0" y="0"/>
          <a:ext cx="0" cy="0"/>
          <a:chOff x="0" y="0"/>
          <a:chExt cx="0" cy="0"/>
        </a:xfrm>
      </p:grpSpPr>
      <p:sp>
        <p:nvSpPr>
          <p:cNvPr id="193" name="Google Shape;193;g32203ef4cda_0_390:notes">
            <a:extLst>
              <a:ext uri="{FF2B5EF4-FFF2-40B4-BE49-F238E27FC236}">
                <a16:creationId xmlns:a16="http://schemas.microsoft.com/office/drawing/2014/main" id="{F901905A-B409-F6B2-C03A-BBA67AAC8C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2203ef4cda_0_390:notes">
            <a:extLst>
              <a:ext uri="{FF2B5EF4-FFF2-40B4-BE49-F238E27FC236}">
                <a16:creationId xmlns:a16="http://schemas.microsoft.com/office/drawing/2014/main" id="{5712FA3F-6FAF-0F10-B982-F5B937E9A7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377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2203ef4cda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2203ef4cda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2203ef4cda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2203ef4cda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Talk about own experience labelling data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2baadde0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2baadde0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2cfd75dc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2cfd75dc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4085eced65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4085eced65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36f46447f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36f46447f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36f46447f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36f46447f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385d6ca525_66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385d6ca525_6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85d6ca525_66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85d6ca525_66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B44053B1-EABB-EA83-4776-E7461E498E43}"/>
            </a:ext>
          </a:extLst>
        </p:cNvPr>
        <p:cNvGrpSpPr/>
        <p:nvPr/>
      </p:nvGrpSpPr>
      <p:grpSpPr>
        <a:xfrm>
          <a:off x="0" y="0"/>
          <a:ext cx="0" cy="0"/>
          <a:chOff x="0" y="0"/>
          <a:chExt cx="0" cy="0"/>
        </a:xfrm>
      </p:grpSpPr>
      <p:sp>
        <p:nvSpPr>
          <p:cNvPr id="95" name="Google Shape;95;g340b1d183d9_0_0:notes">
            <a:extLst>
              <a:ext uri="{FF2B5EF4-FFF2-40B4-BE49-F238E27FC236}">
                <a16:creationId xmlns:a16="http://schemas.microsoft.com/office/drawing/2014/main" id="{9C5E1A5F-564C-3409-D95D-13A90490FA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40b1d183d9_0_0:notes">
            <a:extLst>
              <a:ext uri="{FF2B5EF4-FFF2-40B4-BE49-F238E27FC236}">
                <a16:creationId xmlns:a16="http://schemas.microsoft.com/office/drawing/2014/main" id="{1F9ED9E9-3463-6768-DFFA-0C3D469363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306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36f46447f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36f46447f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385d6ca525_66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385d6ca525_66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36f46447f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36f46447f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385d6ca525_166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385d6ca525_166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2203ef4cda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2203ef4cda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865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2203ef4cda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2203ef4cda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59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2203ef4cda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2203ef4cda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87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36f46447f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36f46447f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385d6ca525_166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385d6ca525_166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385d6ca525_166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385d6ca525_16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FD60BE55-4AB6-CDD2-3299-42B955151BE7}"/>
            </a:ext>
          </a:extLst>
        </p:cNvPr>
        <p:cNvGrpSpPr/>
        <p:nvPr/>
      </p:nvGrpSpPr>
      <p:grpSpPr>
        <a:xfrm>
          <a:off x="0" y="0"/>
          <a:ext cx="0" cy="0"/>
          <a:chOff x="0" y="0"/>
          <a:chExt cx="0" cy="0"/>
        </a:xfrm>
      </p:grpSpPr>
      <p:sp>
        <p:nvSpPr>
          <p:cNvPr id="101" name="Google Shape;101;g32203ef4cda_0_0:notes">
            <a:extLst>
              <a:ext uri="{FF2B5EF4-FFF2-40B4-BE49-F238E27FC236}">
                <a16:creationId xmlns:a16="http://schemas.microsoft.com/office/drawing/2014/main" id="{2A83F8DF-9C3D-85D3-D90B-13C8CDA642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2203ef4cda_0_0:notes">
            <a:extLst>
              <a:ext uri="{FF2B5EF4-FFF2-40B4-BE49-F238E27FC236}">
                <a16:creationId xmlns:a16="http://schemas.microsoft.com/office/drawing/2014/main" id="{D602A3A2-AE7B-0D7B-F1C8-69A11E3CCE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Leaving fruit on field example</a:t>
            </a:r>
            <a:endParaRPr/>
          </a:p>
        </p:txBody>
      </p:sp>
    </p:spTree>
    <p:extLst>
      <p:ext uri="{BB962C8B-B14F-4D97-AF65-F5344CB8AC3E}">
        <p14:creationId xmlns:p14="http://schemas.microsoft.com/office/powerpoint/2010/main" val="1563473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385d6ca525_166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385d6ca525_166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385d6ca525_166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385d6ca525_166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385d6ca525_166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385d6ca525_166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385d6ca525_166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385d6ca525_166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385d6ca525_166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385d6ca525_166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385d6ca525_166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385d6ca525_166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F707416A-1607-1EAE-1112-A3677C2A5D75}"/>
            </a:ext>
          </a:extLst>
        </p:cNvPr>
        <p:cNvGrpSpPr/>
        <p:nvPr/>
      </p:nvGrpSpPr>
      <p:grpSpPr>
        <a:xfrm>
          <a:off x="0" y="0"/>
          <a:ext cx="0" cy="0"/>
          <a:chOff x="0" y="0"/>
          <a:chExt cx="0" cy="0"/>
        </a:xfrm>
      </p:grpSpPr>
      <p:sp>
        <p:nvSpPr>
          <p:cNvPr id="77" name="Google Shape;77;p:notes">
            <a:extLst>
              <a:ext uri="{FF2B5EF4-FFF2-40B4-BE49-F238E27FC236}">
                <a16:creationId xmlns:a16="http://schemas.microsoft.com/office/drawing/2014/main" id="{903D176D-580C-4E4F-28D8-C3E172FE18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a:extLst>
              <a:ext uri="{FF2B5EF4-FFF2-40B4-BE49-F238E27FC236}">
                <a16:creationId xmlns:a16="http://schemas.microsoft.com/office/drawing/2014/main" id="{89FB1375-F14C-6D69-8E42-0DA62DEF7C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09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3f3a0564b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3f3a0564b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F875E349-40BC-C5A5-6970-F9602D131DC2}"/>
            </a:ext>
          </a:extLst>
        </p:cNvPr>
        <p:cNvGrpSpPr/>
        <p:nvPr/>
      </p:nvGrpSpPr>
      <p:grpSpPr>
        <a:xfrm>
          <a:off x="0" y="0"/>
          <a:ext cx="0" cy="0"/>
          <a:chOff x="0" y="0"/>
          <a:chExt cx="0" cy="0"/>
        </a:xfrm>
      </p:grpSpPr>
      <p:sp>
        <p:nvSpPr>
          <p:cNvPr id="209" name="Google Shape;209;g3411482854e_0_137:notes">
            <a:extLst>
              <a:ext uri="{FF2B5EF4-FFF2-40B4-BE49-F238E27FC236}">
                <a16:creationId xmlns:a16="http://schemas.microsoft.com/office/drawing/2014/main" id="{F08BCF05-3F3F-FD16-C956-E5D27D3365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411482854e_0_137:notes">
            <a:extLst>
              <a:ext uri="{FF2B5EF4-FFF2-40B4-BE49-F238E27FC236}">
                <a16:creationId xmlns:a16="http://schemas.microsoft.com/office/drawing/2014/main" id="{509B7D17-BF6B-661B-B01D-BB882E75C5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737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411482854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411482854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2203ef4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2203ef4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Leaving fruit on field example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7384695B-A787-5E41-7EB6-A1E992B11572}"/>
            </a:ext>
          </a:extLst>
        </p:cNvPr>
        <p:cNvGrpSpPr/>
        <p:nvPr/>
      </p:nvGrpSpPr>
      <p:grpSpPr>
        <a:xfrm>
          <a:off x="0" y="0"/>
          <a:ext cx="0" cy="0"/>
          <a:chOff x="0" y="0"/>
          <a:chExt cx="0" cy="0"/>
        </a:xfrm>
      </p:grpSpPr>
      <p:sp>
        <p:nvSpPr>
          <p:cNvPr id="209" name="Google Shape;209;g3411482854e_0_137:notes">
            <a:extLst>
              <a:ext uri="{FF2B5EF4-FFF2-40B4-BE49-F238E27FC236}">
                <a16:creationId xmlns:a16="http://schemas.microsoft.com/office/drawing/2014/main" id="{47078FFC-8AC3-131F-55F2-407792A6FD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411482854e_0_137:notes">
            <a:extLst>
              <a:ext uri="{FF2B5EF4-FFF2-40B4-BE49-F238E27FC236}">
                <a16:creationId xmlns:a16="http://schemas.microsoft.com/office/drawing/2014/main" id="{5C5F641F-9534-44AA-A8E0-A1E9ADB1BA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8339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CBF79896-4129-C63A-F12C-BEFEF0B7BFC4}"/>
            </a:ext>
          </a:extLst>
        </p:cNvPr>
        <p:cNvGrpSpPr/>
        <p:nvPr/>
      </p:nvGrpSpPr>
      <p:grpSpPr>
        <a:xfrm>
          <a:off x="0" y="0"/>
          <a:ext cx="0" cy="0"/>
          <a:chOff x="0" y="0"/>
          <a:chExt cx="0" cy="0"/>
        </a:xfrm>
      </p:grpSpPr>
      <p:sp>
        <p:nvSpPr>
          <p:cNvPr id="209" name="Google Shape;209;g3411482854e_0_137:notes">
            <a:extLst>
              <a:ext uri="{FF2B5EF4-FFF2-40B4-BE49-F238E27FC236}">
                <a16:creationId xmlns:a16="http://schemas.microsoft.com/office/drawing/2014/main" id="{86719D84-6112-4821-B4E4-0F157A7E5C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411482854e_0_137:notes">
            <a:extLst>
              <a:ext uri="{FF2B5EF4-FFF2-40B4-BE49-F238E27FC236}">
                <a16:creationId xmlns:a16="http://schemas.microsoft.com/office/drawing/2014/main" id="{B61F9537-566C-ACBE-B51E-629CD3D34C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298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878AF7CC-EF02-6A4A-A38B-B5D33AB5C5A0}"/>
            </a:ext>
          </a:extLst>
        </p:cNvPr>
        <p:cNvGrpSpPr/>
        <p:nvPr/>
      </p:nvGrpSpPr>
      <p:grpSpPr>
        <a:xfrm>
          <a:off x="0" y="0"/>
          <a:ext cx="0" cy="0"/>
          <a:chOff x="0" y="0"/>
          <a:chExt cx="0" cy="0"/>
        </a:xfrm>
      </p:grpSpPr>
      <p:sp>
        <p:nvSpPr>
          <p:cNvPr id="223" name="Google Shape;223;g3411482854e_0_132:notes">
            <a:extLst>
              <a:ext uri="{FF2B5EF4-FFF2-40B4-BE49-F238E27FC236}">
                <a16:creationId xmlns:a16="http://schemas.microsoft.com/office/drawing/2014/main" id="{C492D9CA-3439-7A5A-81B6-BDD2F0CEDA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411482854e_0_132:notes">
            <a:extLst>
              <a:ext uri="{FF2B5EF4-FFF2-40B4-BE49-F238E27FC236}">
                <a16:creationId xmlns:a16="http://schemas.microsoft.com/office/drawing/2014/main" id="{1237EB6A-A5B5-0D9E-045E-61E0A22770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834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81C75A03-3AB5-6041-A506-BF5F0922438A}"/>
            </a:ext>
          </a:extLst>
        </p:cNvPr>
        <p:cNvGrpSpPr/>
        <p:nvPr/>
      </p:nvGrpSpPr>
      <p:grpSpPr>
        <a:xfrm>
          <a:off x="0" y="0"/>
          <a:ext cx="0" cy="0"/>
          <a:chOff x="0" y="0"/>
          <a:chExt cx="0" cy="0"/>
        </a:xfrm>
      </p:grpSpPr>
      <p:sp>
        <p:nvSpPr>
          <p:cNvPr id="223" name="Google Shape;223;g3411482854e_0_132:notes">
            <a:extLst>
              <a:ext uri="{FF2B5EF4-FFF2-40B4-BE49-F238E27FC236}">
                <a16:creationId xmlns:a16="http://schemas.microsoft.com/office/drawing/2014/main" id="{AB683CC7-3AAC-4CC1-4524-7D43EAF8D6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411482854e_0_132:notes">
            <a:extLst>
              <a:ext uri="{FF2B5EF4-FFF2-40B4-BE49-F238E27FC236}">
                <a16:creationId xmlns:a16="http://schemas.microsoft.com/office/drawing/2014/main" id="{F6E5DDE0-C960-FB71-5BBE-E1C7BEC0EB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65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BF0F80C7-3551-39BB-3E6E-CD375175BDE3}"/>
            </a:ext>
          </a:extLst>
        </p:cNvPr>
        <p:cNvGrpSpPr/>
        <p:nvPr/>
      </p:nvGrpSpPr>
      <p:grpSpPr>
        <a:xfrm>
          <a:off x="0" y="0"/>
          <a:ext cx="0" cy="0"/>
          <a:chOff x="0" y="0"/>
          <a:chExt cx="0" cy="0"/>
        </a:xfrm>
      </p:grpSpPr>
      <p:sp>
        <p:nvSpPr>
          <p:cNvPr id="223" name="Google Shape;223;g3411482854e_0_132:notes">
            <a:extLst>
              <a:ext uri="{FF2B5EF4-FFF2-40B4-BE49-F238E27FC236}">
                <a16:creationId xmlns:a16="http://schemas.microsoft.com/office/drawing/2014/main" id="{03F5E585-4944-5E38-7BB4-145238A686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411482854e_0_132:notes">
            <a:extLst>
              <a:ext uri="{FF2B5EF4-FFF2-40B4-BE49-F238E27FC236}">
                <a16:creationId xmlns:a16="http://schemas.microsoft.com/office/drawing/2014/main" id="{7FFFECA3-6577-269F-0ED2-5F36D2581A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265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209567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20E7A-4F33-4546-1A1B-0EAAE57EA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E677B-E464-12F7-5AE5-A2E2765F28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B74B3CE-E180-5CF2-C16A-DC7F2127E721}"/>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949471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411482854e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411482854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10ABFA78-C3F5-E591-B6EB-9BFF7EE95AB9}"/>
            </a:ext>
          </a:extLst>
        </p:cNvPr>
        <p:cNvGrpSpPr/>
        <p:nvPr/>
      </p:nvGrpSpPr>
      <p:grpSpPr>
        <a:xfrm>
          <a:off x="0" y="0"/>
          <a:ext cx="0" cy="0"/>
          <a:chOff x="0" y="0"/>
          <a:chExt cx="0" cy="0"/>
        </a:xfrm>
      </p:grpSpPr>
      <p:sp>
        <p:nvSpPr>
          <p:cNvPr id="101" name="Google Shape;101;g32203ef4cda_0_0:notes">
            <a:extLst>
              <a:ext uri="{FF2B5EF4-FFF2-40B4-BE49-F238E27FC236}">
                <a16:creationId xmlns:a16="http://schemas.microsoft.com/office/drawing/2014/main" id="{C722096C-FDD3-FCF9-23AA-C604F8785A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2203ef4cda_0_0:notes">
            <a:extLst>
              <a:ext uri="{FF2B5EF4-FFF2-40B4-BE49-F238E27FC236}">
                <a16:creationId xmlns:a16="http://schemas.microsoft.com/office/drawing/2014/main" id="{63AE2290-5E12-B813-B7A1-293BEB138E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Leaving fruit on field example</a:t>
            </a:r>
            <a:endParaRPr/>
          </a:p>
        </p:txBody>
      </p:sp>
    </p:spTree>
    <p:extLst>
      <p:ext uri="{BB962C8B-B14F-4D97-AF65-F5344CB8AC3E}">
        <p14:creationId xmlns:p14="http://schemas.microsoft.com/office/powerpoint/2010/main" val="1859940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D36A951-4C4A-4433-990B-5D090A64319E}" type="slidenum">
              <a:rPr lang="en-GB" smtClean="0"/>
              <a:t>9</a:t>
            </a:fld>
            <a:endParaRPr lang="en-GB"/>
          </a:p>
        </p:txBody>
      </p:sp>
    </p:spTree>
    <p:extLst>
      <p:ext uri="{BB962C8B-B14F-4D97-AF65-F5344CB8AC3E}">
        <p14:creationId xmlns:p14="http://schemas.microsoft.com/office/powerpoint/2010/main" val="3697392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40f291bf36_48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40f291bf36_48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Leaving fruit on field example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40b1d183d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40b1d183d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pic>
        <p:nvPicPr>
          <p:cNvPr id="16" name="Google Shape;16;p2"/>
          <p:cNvPicPr preferRelativeResize="0"/>
          <p:nvPr/>
        </p:nvPicPr>
        <p:blipFill>
          <a:blip r:embed="rId2">
            <a:alphaModFix/>
          </a:blip>
          <a:stretch>
            <a:fillRect/>
          </a:stretch>
        </p:blipFill>
        <p:spPr>
          <a:xfrm>
            <a:off x="253432" y="3331432"/>
            <a:ext cx="1408575" cy="1408575"/>
          </a:xfrm>
          <a:prstGeom prst="rect">
            <a:avLst/>
          </a:prstGeom>
          <a:noFill/>
          <a:ln>
            <a:noFill/>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3F9F-0A15-7C7B-6F4E-41C8EC57119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3AA832-B97F-59A8-64F5-14E4CB1F3D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87275D-1966-A892-E24B-23E5DFA97230}"/>
              </a:ext>
            </a:extLst>
          </p:cNvPr>
          <p:cNvSpPr>
            <a:spLocks noGrp="1"/>
          </p:cNvSpPr>
          <p:nvPr>
            <p:ph type="dt" sz="half" idx="10"/>
          </p:nvPr>
        </p:nvSpPr>
        <p:spPr/>
        <p:txBody>
          <a:bodyPr/>
          <a:lstStyle/>
          <a:p>
            <a:fld id="{0441D892-37F9-4A2D-B181-D7E64402D80A}" type="datetimeFigureOut">
              <a:rPr lang="en-GB" smtClean="0"/>
              <a:t>11/07/2025</a:t>
            </a:fld>
            <a:endParaRPr lang="en-GB"/>
          </a:p>
        </p:txBody>
      </p:sp>
      <p:sp>
        <p:nvSpPr>
          <p:cNvPr id="5" name="Footer Placeholder 4">
            <a:extLst>
              <a:ext uri="{FF2B5EF4-FFF2-40B4-BE49-F238E27FC236}">
                <a16:creationId xmlns:a16="http://schemas.microsoft.com/office/drawing/2014/main" id="{4FBDF558-C72D-299C-2304-89981C0F38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D097BE-9757-0BD7-023B-4C1CBE251FED}"/>
              </a:ext>
            </a:extLst>
          </p:cNvPr>
          <p:cNvSpPr>
            <a:spLocks noGrp="1"/>
          </p:cNvSpPr>
          <p:nvPr>
            <p:ph type="sldNum" sz="quarter" idx="12"/>
          </p:nvPr>
        </p:nvSpPr>
        <p:spPr/>
        <p:txBody>
          <a:bodyPr/>
          <a:lstStyle/>
          <a:p>
            <a:fld id="{9F3010F2-4821-43F4-9828-728A8C2C643F}" type="slidenum">
              <a:rPr lang="en-GB" smtClean="0"/>
              <a:t>‹#›</a:t>
            </a:fld>
            <a:endParaRPr lang="en-GB"/>
          </a:p>
        </p:txBody>
      </p:sp>
    </p:spTree>
    <p:extLst>
      <p:ext uri="{BB962C8B-B14F-4D97-AF65-F5344CB8AC3E}">
        <p14:creationId xmlns:p14="http://schemas.microsoft.com/office/powerpoint/2010/main" val="22375914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cxnSp>
        <p:nvCxnSpPr>
          <p:cNvPr id="24" name="Google Shape;24;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5" name="Google Shape;25;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6" name="Google Shape;26;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7" name="Google Shape;27;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30" name="Google Shape;30;p4"/>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cxnSp>
        <p:nvCxnSpPr>
          <p:cNvPr id="32" name="Google Shape;32;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3" name="Google Shape;33;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4" name="Google Shape;34;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5" name="Google Shape;35;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39" name="Google Shape;39;p5"/>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2" name="Google Shape;42;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43" name="Google Shape;43;p6"/>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cxnSp>
        <p:nvCxnSpPr>
          <p:cNvPr id="45" name="Google Shape;45;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6" name="Google Shape;46;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 name="Google Shape;47;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8" name="Google Shape;48;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49" name="Google Shape;49;p7"/>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50"/>
        <p:cNvGrpSpPr/>
        <p:nvPr/>
      </p:nvGrpSpPr>
      <p:grpSpPr>
        <a:xfrm>
          <a:off x="0" y="0"/>
          <a:ext cx="0" cy="0"/>
          <a:chOff x="0" y="0"/>
          <a:chExt cx="0" cy="0"/>
        </a:xfrm>
      </p:grpSpPr>
      <p:cxnSp>
        <p:nvCxnSpPr>
          <p:cNvPr id="51" name="Google Shape;51;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52" name="Google Shape;52;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3" name="Google Shape;53;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7" name="Google Shape;57;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8" name="Google Shape;58;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9" name="Google Shape;5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0" name="Google Shape;60;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pic>
        <p:nvPicPr>
          <p:cNvPr id="61" name="Google Shape;61;p9"/>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cxnSp>
        <p:nvCxnSpPr>
          <p:cNvPr id="63" name="Google Shape;63;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4" name="Google Shape;64;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65" name="Google Shape;65;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6" name="Google Shape;6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cxnSp>
        <p:nvCxnSpPr>
          <p:cNvPr id="68" name="Google Shape;68;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9" name="Google Shape;69;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70" name="Google Shape;70;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1" name="Google Shape;71;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72" name="Google Shape;72;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3" Type="http://schemas.openxmlformats.org/officeDocument/2006/relationships/hyperlink" Target="https://mlres.net/diving-deep-into-cnns-optimization-and-regularization/" TargetMode="External"/><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jp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6.gi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6.gi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400.png"/><Relationship Id="rId7" Type="http://schemas.openxmlformats.org/officeDocument/2006/relationships/image" Target="../media/image101.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1.png"/><Relationship Id="rId4" Type="http://schemas.microsoft.com/office/2007/relationships/hdphoto" Target="../media/hdphoto2.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6.png"/><Relationship Id="rId4" Type="http://schemas.openxmlformats.org/officeDocument/2006/relationships/notesSlide" Target="../notesSlides/notesSlide57.xml"/></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3"/>
          <p:cNvSpPr txBox="1">
            <a:spLocks noGrp="1"/>
          </p:cNvSpPr>
          <p:nvPr>
            <p:ph type="ctrTitle"/>
          </p:nvPr>
        </p:nvSpPr>
        <p:spPr>
          <a:xfrm>
            <a:off x="1886717" y="722333"/>
            <a:ext cx="6668662" cy="153854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Machine Learning for Neuroscience</a:t>
            </a:r>
            <a:r>
              <a:rPr lang="en-GB" sz="4400" dirty="0"/>
              <a:t> </a:t>
            </a:r>
            <a:br>
              <a:rPr lang="en-GB" sz="4400" dirty="0"/>
            </a:br>
            <a:br>
              <a:rPr lang="en-GB" dirty="0"/>
            </a:br>
            <a:endParaRPr dirty="0"/>
          </a:p>
        </p:txBody>
      </p:sp>
      <p:pic>
        <p:nvPicPr>
          <p:cNvPr id="7" name="Picture 6">
            <a:extLst>
              <a:ext uri="{FF2B5EF4-FFF2-40B4-BE49-F238E27FC236}">
                <a16:creationId xmlns:a16="http://schemas.microsoft.com/office/drawing/2014/main" id="{4B561122-2B84-AB11-2AF3-C8D875DA8914}"/>
              </a:ext>
            </a:extLst>
          </p:cNvPr>
          <p:cNvPicPr>
            <a:picLocks noChangeAspect="1"/>
          </p:cNvPicPr>
          <p:nvPr/>
        </p:nvPicPr>
        <p:blipFill>
          <a:blip r:embed="rId3"/>
          <a:srcRect l="1645" t="3730"/>
          <a:stretch>
            <a:fillRect/>
          </a:stretch>
        </p:blipFill>
        <p:spPr>
          <a:xfrm>
            <a:off x="4334971" y="3883684"/>
            <a:ext cx="915096" cy="824262"/>
          </a:xfrm>
          <a:prstGeom prst="rect">
            <a:avLst/>
          </a:prstGeom>
        </p:spPr>
      </p:pic>
      <p:pic>
        <p:nvPicPr>
          <p:cNvPr id="9" name="Picture 8">
            <a:extLst>
              <a:ext uri="{FF2B5EF4-FFF2-40B4-BE49-F238E27FC236}">
                <a16:creationId xmlns:a16="http://schemas.microsoft.com/office/drawing/2014/main" id="{8BFDEE34-3C81-A0B0-1192-BF73B75E8C6B}"/>
              </a:ext>
            </a:extLst>
          </p:cNvPr>
          <p:cNvPicPr>
            <a:picLocks noChangeAspect="1"/>
          </p:cNvPicPr>
          <p:nvPr/>
        </p:nvPicPr>
        <p:blipFill>
          <a:blip r:embed="rId4"/>
          <a:stretch>
            <a:fillRect/>
          </a:stretch>
        </p:blipFill>
        <p:spPr>
          <a:xfrm>
            <a:off x="7115864" y="3768455"/>
            <a:ext cx="1847461" cy="1054720"/>
          </a:xfrm>
          <a:prstGeom prst="rect">
            <a:avLst/>
          </a:prstGeom>
        </p:spPr>
      </p:pic>
      <p:pic>
        <p:nvPicPr>
          <p:cNvPr id="10" name="Picture 9">
            <a:extLst>
              <a:ext uri="{FF2B5EF4-FFF2-40B4-BE49-F238E27FC236}">
                <a16:creationId xmlns:a16="http://schemas.microsoft.com/office/drawing/2014/main" id="{A4833A94-1511-7DCE-07DD-FECCFA0F11F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269" t="84363" r="53415"/>
          <a:stretch/>
        </p:blipFill>
        <p:spPr>
          <a:xfrm>
            <a:off x="2276712" y="3891933"/>
            <a:ext cx="2028715" cy="807765"/>
          </a:xfrm>
          <a:prstGeom prst="rect">
            <a:avLst/>
          </a:prstGeom>
        </p:spPr>
      </p:pic>
      <p:pic>
        <p:nvPicPr>
          <p:cNvPr id="11" name="Picture 2" descr="Sussex AI Launch - Silicon Brighton">
            <a:extLst>
              <a:ext uri="{FF2B5EF4-FFF2-40B4-BE49-F238E27FC236}">
                <a16:creationId xmlns:a16="http://schemas.microsoft.com/office/drawing/2014/main" id="{C08B3B1C-AE0E-642C-F539-EE476F3E8E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47" t="23333" r="13086" b="50000"/>
          <a:stretch>
            <a:fillRect/>
          </a:stretch>
        </p:blipFill>
        <p:spPr bwMode="auto">
          <a:xfrm>
            <a:off x="5279611" y="4005916"/>
            <a:ext cx="1750201" cy="579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9199495-D81E-E5ED-5236-6A1F02B45A0B}"/>
              </a:ext>
            </a:extLst>
          </p:cNvPr>
          <p:cNvPicPr>
            <a:picLocks noChangeAspect="1"/>
          </p:cNvPicPr>
          <p:nvPr/>
        </p:nvPicPr>
        <p:blipFill>
          <a:blip r:embed="rId7"/>
          <a:stretch>
            <a:fillRect/>
          </a:stretch>
        </p:blipFill>
        <p:spPr>
          <a:xfrm>
            <a:off x="65835" y="3253285"/>
            <a:ext cx="2208939" cy="1695687"/>
          </a:xfrm>
          <a:prstGeom prst="rect">
            <a:avLst/>
          </a:prstGeom>
        </p:spPr>
      </p:pic>
      <p:pic>
        <p:nvPicPr>
          <p:cNvPr id="13" name="Picture 12">
            <a:extLst>
              <a:ext uri="{FF2B5EF4-FFF2-40B4-BE49-F238E27FC236}">
                <a16:creationId xmlns:a16="http://schemas.microsoft.com/office/drawing/2014/main" id="{E2FBFF2F-D626-E9AD-ADFA-4E88D7ED1144}"/>
              </a:ext>
            </a:extLst>
          </p:cNvPr>
          <p:cNvPicPr>
            <a:picLocks noChangeAspect="1"/>
          </p:cNvPicPr>
          <p:nvPr/>
        </p:nvPicPr>
        <p:blipFill>
          <a:blip r:embed="rId8"/>
          <a:stretch>
            <a:fillRect/>
          </a:stretch>
        </p:blipFill>
        <p:spPr>
          <a:xfrm>
            <a:off x="180675" y="3648534"/>
            <a:ext cx="1671607" cy="1403825"/>
          </a:xfrm>
          <a:prstGeom prst="rect">
            <a:avLst/>
          </a:prstGeom>
        </p:spPr>
      </p:pic>
      <p:pic>
        <p:nvPicPr>
          <p:cNvPr id="3" name="Picture 2" descr="A close up of a logo&#10;&#10;AI-generated content may be incorrect.">
            <a:extLst>
              <a:ext uri="{FF2B5EF4-FFF2-40B4-BE49-F238E27FC236}">
                <a16:creationId xmlns:a16="http://schemas.microsoft.com/office/drawing/2014/main" id="{AA5746FF-907D-EE68-1593-6FAFCEAA8A48}"/>
              </a:ext>
            </a:extLst>
          </p:cNvPr>
          <p:cNvPicPr>
            <a:picLocks noChangeAspect="1"/>
          </p:cNvPicPr>
          <p:nvPr/>
        </p:nvPicPr>
        <p:blipFill>
          <a:blip r:embed="rId9"/>
          <a:stretch>
            <a:fillRect/>
          </a:stretch>
        </p:blipFill>
        <p:spPr>
          <a:xfrm>
            <a:off x="158104" y="2783220"/>
            <a:ext cx="1716747" cy="761927"/>
          </a:xfrm>
          <a:prstGeom prst="rect">
            <a:avLst/>
          </a:prstGeom>
        </p:spPr>
      </p:pic>
      <p:sp>
        <p:nvSpPr>
          <p:cNvPr id="19" name="Google Shape;80;p13">
            <a:extLst>
              <a:ext uri="{FF2B5EF4-FFF2-40B4-BE49-F238E27FC236}">
                <a16:creationId xmlns:a16="http://schemas.microsoft.com/office/drawing/2014/main" id="{5046B114-3DB9-63FA-E4CA-48BB3408BB19}"/>
              </a:ext>
            </a:extLst>
          </p:cNvPr>
          <p:cNvSpPr txBox="1">
            <a:spLocks/>
          </p:cNvSpPr>
          <p:nvPr/>
        </p:nvSpPr>
        <p:spPr>
          <a:xfrm>
            <a:off x="1886717" y="868220"/>
            <a:ext cx="6668662" cy="2796848"/>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9pPr>
          </a:lstStyle>
          <a:p>
            <a:br>
              <a:rPr lang="en-GB" sz="4400" dirty="0"/>
            </a:br>
            <a:br>
              <a:rPr lang="en-GB" dirty="0"/>
            </a:br>
            <a:r>
              <a:rPr lang="en-GB" sz="3600" i="1" dirty="0"/>
              <a:t>Prediction and Learning</a:t>
            </a:r>
            <a:endParaRPr lang="en-GB" i="1"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9"/>
          <p:cNvPicPr preferRelativeResize="0"/>
          <p:nvPr/>
        </p:nvPicPr>
        <p:blipFill>
          <a:blip r:embed="rId3">
            <a:alphaModFix/>
          </a:blip>
          <a:stretch>
            <a:fillRect/>
          </a:stretch>
        </p:blipFill>
        <p:spPr>
          <a:xfrm>
            <a:off x="5701250" y="1467623"/>
            <a:ext cx="2616974" cy="2476500"/>
          </a:xfrm>
          <a:prstGeom prst="rect">
            <a:avLst/>
          </a:prstGeom>
          <a:noFill/>
          <a:ln>
            <a:noFill/>
          </a:ln>
        </p:spPr>
      </p:pic>
      <p:sp>
        <p:nvSpPr>
          <p:cNvPr id="118" name="Google Shape;118;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prediction is important for us</a:t>
            </a:r>
            <a:endParaRPr/>
          </a:p>
        </p:txBody>
      </p:sp>
      <p:pic>
        <p:nvPicPr>
          <p:cNvPr id="119" name="Google Shape;119;p19"/>
          <p:cNvPicPr preferRelativeResize="0"/>
          <p:nvPr/>
        </p:nvPicPr>
        <p:blipFill>
          <a:blip r:embed="rId4">
            <a:alphaModFix/>
          </a:blip>
          <a:stretch>
            <a:fillRect/>
          </a:stretch>
        </p:blipFill>
        <p:spPr>
          <a:xfrm>
            <a:off x="1482025" y="1982765"/>
            <a:ext cx="1777625" cy="1446200"/>
          </a:xfrm>
          <a:prstGeom prst="rect">
            <a:avLst/>
          </a:prstGeom>
          <a:noFill/>
          <a:ln>
            <a:noFill/>
          </a:ln>
        </p:spPr>
      </p:pic>
      <p:sp>
        <p:nvSpPr>
          <p:cNvPr id="120" name="Google Shape;120;p19"/>
          <p:cNvSpPr/>
          <p:nvPr/>
        </p:nvSpPr>
        <p:spPr>
          <a:xfrm flipH="1">
            <a:off x="3152600" y="1650625"/>
            <a:ext cx="2481900" cy="635400"/>
          </a:xfrm>
          <a:prstGeom prst="curvedDownArrow">
            <a:avLst>
              <a:gd name="adj1" fmla="val 25000"/>
              <a:gd name="adj2" fmla="val 50000"/>
              <a:gd name="adj3" fmla="val 25000"/>
            </a:avLst>
          </a:prstGeom>
          <a:solidFill>
            <a:srgbClr val="6D9EEB"/>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1" name="Google Shape;121;p19"/>
          <p:cNvSpPr txBox="1"/>
          <p:nvPr/>
        </p:nvSpPr>
        <p:spPr>
          <a:xfrm>
            <a:off x="3438450" y="1270038"/>
            <a:ext cx="22671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3C78D8"/>
                </a:solidFill>
                <a:latin typeface="Lato"/>
                <a:ea typeface="Lato"/>
                <a:cs typeface="Lato"/>
                <a:sym typeface="Lato"/>
              </a:rPr>
              <a:t>Input: information</a:t>
            </a:r>
            <a:endParaRPr sz="1800" b="1">
              <a:solidFill>
                <a:srgbClr val="3C78D8"/>
              </a:solidFill>
              <a:latin typeface="Lato"/>
              <a:ea typeface="Lato"/>
              <a:cs typeface="Lato"/>
              <a:sym typeface="Lato"/>
            </a:endParaRPr>
          </a:p>
        </p:txBody>
      </p:sp>
      <p:sp>
        <p:nvSpPr>
          <p:cNvPr id="122" name="Google Shape;122;p19"/>
          <p:cNvSpPr/>
          <p:nvPr/>
        </p:nvSpPr>
        <p:spPr>
          <a:xfrm>
            <a:off x="1019575" y="2316775"/>
            <a:ext cx="644100" cy="778200"/>
          </a:xfrm>
          <a:prstGeom prst="curvedRightArrow">
            <a:avLst>
              <a:gd name="adj1" fmla="val 25000"/>
              <a:gd name="adj2" fmla="val 62331"/>
              <a:gd name="adj3" fmla="val 25000"/>
            </a:avLst>
          </a:prstGeom>
          <a:solidFill>
            <a:srgbClr val="E84C22"/>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 name="Google Shape;123;p19"/>
          <p:cNvSpPr txBox="1"/>
          <p:nvPr/>
        </p:nvSpPr>
        <p:spPr>
          <a:xfrm>
            <a:off x="80425" y="2127615"/>
            <a:ext cx="1401600" cy="11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rgbClr val="134F5C"/>
                </a:solidFill>
                <a:latin typeface="Lato"/>
                <a:ea typeface="Lato"/>
                <a:cs typeface="Lato"/>
                <a:sym typeface="Lato"/>
              </a:rPr>
              <a:t>Predict </a:t>
            </a:r>
            <a:endParaRPr sz="1800" b="1" dirty="0">
              <a:solidFill>
                <a:srgbClr val="134F5C"/>
              </a:solidFill>
              <a:latin typeface="Lato"/>
              <a:ea typeface="Lato"/>
              <a:cs typeface="Lato"/>
              <a:sym typeface="Lato"/>
            </a:endParaRPr>
          </a:p>
          <a:p>
            <a:pPr marL="0" lvl="0" indent="0" algn="l" rtl="0">
              <a:spcBef>
                <a:spcPts val="0"/>
              </a:spcBef>
              <a:spcAft>
                <a:spcPts val="0"/>
              </a:spcAft>
              <a:buNone/>
            </a:pPr>
            <a:r>
              <a:rPr lang="en-GB" sz="1800" b="1" dirty="0">
                <a:solidFill>
                  <a:srgbClr val="134F5C"/>
                </a:solidFill>
                <a:latin typeface="Lato"/>
                <a:ea typeface="Lato"/>
                <a:cs typeface="Lato"/>
                <a:sym typeface="Lato"/>
              </a:rPr>
              <a:t>what is coming next</a:t>
            </a:r>
            <a:endParaRPr sz="1800" b="1" dirty="0">
              <a:solidFill>
                <a:srgbClr val="134F5C"/>
              </a:solidFill>
              <a:latin typeface="Lato"/>
              <a:ea typeface="Lato"/>
              <a:cs typeface="Lato"/>
              <a:sym typeface="Lato"/>
            </a:endParaRPr>
          </a:p>
        </p:txBody>
      </p:sp>
      <p:sp>
        <p:nvSpPr>
          <p:cNvPr id="124" name="Google Shape;124;p19"/>
          <p:cNvSpPr/>
          <p:nvPr/>
        </p:nvSpPr>
        <p:spPr>
          <a:xfrm>
            <a:off x="3018475" y="3345825"/>
            <a:ext cx="2884500" cy="598200"/>
          </a:xfrm>
          <a:prstGeom prst="curvedUpArrow">
            <a:avLst>
              <a:gd name="adj1" fmla="val 25000"/>
              <a:gd name="adj2" fmla="val 50000"/>
              <a:gd name="adj3" fmla="val 25000"/>
            </a:avLst>
          </a:prstGeom>
          <a:solidFill>
            <a:srgbClr val="CC0000"/>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 name="Google Shape;125;p19"/>
          <p:cNvSpPr txBox="1"/>
          <p:nvPr/>
        </p:nvSpPr>
        <p:spPr>
          <a:xfrm>
            <a:off x="3505350" y="4043450"/>
            <a:ext cx="22002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990000"/>
                </a:solidFill>
                <a:latin typeface="Lato"/>
                <a:ea typeface="Lato"/>
                <a:cs typeface="Lato"/>
                <a:sym typeface="Lato"/>
              </a:rPr>
              <a:t>Output: Action</a:t>
            </a:r>
            <a:endParaRPr sz="1800" b="1">
              <a:solidFill>
                <a:srgbClr val="990000"/>
              </a:solidFill>
              <a:latin typeface="Lato"/>
              <a:ea typeface="Lato"/>
              <a:cs typeface="Lato"/>
              <a:sym typeface="Lato"/>
            </a:endParaRPr>
          </a:p>
        </p:txBody>
      </p:sp>
      <p:sp>
        <p:nvSpPr>
          <p:cNvPr id="126" name="Google Shape;126;p19"/>
          <p:cNvSpPr txBox="1"/>
          <p:nvPr/>
        </p:nvSpPr>
        <p:spPr>
          <a:xfrm>
            <a:off x="5822325" y="4700800"/>
            <a:ext cx="3354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1000"/>
                                        <p:tgtEl>
                                          <p:spTgt spid="122"/>
                                        </p:tgtEl>
                                        <p:attrNameLst>
                                          <p:attrName>ppt_y</p:attrName>
                                        </p:attrNameLst>
                                      </p:cBhvr>
                                      <p:tavLst>
                                        <p:tav tm="0">
                                          <p:val>
                                            <p:strVal val="#ppt_y+1"/>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 calcmode="lin" valueType="num">
                                      <p:cBhvr additive="base">
                                        <p:cTn id="16" dur="1000"/>
                                        <p:tgtEl>
                                          <p:spTgt spid="123"/>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5"/>
                                        </p:tgtEl>
                                        <p:attrNameLst>
                                          <p:attrName>style.visibility</p:attrName>
                                        </p:attrNameLst>
                                      </p:cBhvr>
                                      <p:to>
                                        <p:strVal val="visible"/>
                                      </p:to>
                                    </p:set>
                                    <p:anim calcmode="lin" valueType="num">
                                      <p:cBhvr additive="base">
                                        <p:cTn id="21" dur="1000"/>
                                        <p:tgtEl>
                                          <p:spTgt spid="125"/>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4"/>
                                        </p:tgtEl>
                                        <p:attrNameLst>
                                          <p:attrName>style.visibility</p:attrName>
                                        </p:attrNameLst>
                                      </p:cBhvr>
                                      <p:to>
                                        <p:strVal val="visible"/>
                                      </p:to>
                                    </p:set>
                                    <p:anim calcmode="lin" valueType="num">
                                      <p:cBhvr additive="base">
                                        <p:cTn id="24" dur="1000"/>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8935-82E8-E865-8379-11CDE6BA8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515145-3B2D-90FC-CC0D-86D751CB562B}"/>
              </a:ext>
            </a:extLst>
          </p:cNvPr>
          <p:cNvSpPr>
            <a:spLocks noGrp="1"/>
          </p:cNvSpPr>
          <p:nvPr>
            <p:ph type="title"/>
          </p:nvPr>
        </p:nvSpPr>
        <p:spPr/>
        <p:txBody>
          <a:bodyPr>
            <a:normAutofit fontScale="90000"/>
          </a:bodyPr>
          <a:lstStyle/>
          <a:p>
            <a:r>
              <a:rPr lang="en-GB" dirty="0"/>
              <a:t>Convolutional neural networks</a:t>
            </a:r>
          </a:p>
        </p:txBody>
      </p:sp>
      <p:pic>
        <p:nvPicPr>
          <p:cNvPr id="5" name="Picture 4">
            <a:extLst>
              <a:ext uri="{FF2B5EF4-FFF2-40B4-BE49-F238E27FC236}">
                <a16:creationId xmlns:a16="http://schemas.microsoft.com/office/drawing/2014/main" id="{3DF623F1-F62F-47E8-873B-186E17BE3695}"/>
              </a:ext>
            </a:extLst>
          </p:cNvPr>
          <p:cNvPicPr>
            <a:picLocks noChangeAspect="1"/>
          </p:cNvPicPr>
          <p:nvPr/>
        </p:nvPicPr>
        <p:blipFill>
          <a:blip r:embed="rId2"/>
          <a:stretch>
            <a:fillRect/>
          </a:stretch>
        </p:blipFill>
        <p:spPr>
          <a:xfrm>
            <a:off x="866258" y="1211350"/>
            <a:ext cx="7411484" cy="3505689"/>
          </a:xfrm>
          <a:prstGeom prst="rect">
            <a:avLst/>
          </a:prstGeom>
        </p:spPr>
      </p:pic>
    </p:spTree>
    <p:extLst>
      <p:ext uri="{BB962C8B-B14F-4D97-AF65-F5344CB8AC3E}">
        <p14:creationId xmlns:p14="http://schemas.microsoft.com/office/powerpoint/2010/main" val="2873490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BF13E-8DFB-10BB-6497-CF674E0417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AC425-85F9-1486-AF52-47A1F47DD1E4}"/>
              </a:ext>
            </a:extLst>
          </p:cNvPr>
          <p:cNvSpPr>
            <a:spLocks noGrp="1"/>
          </p:cNvSpPr>
          <p:nvPr>
            <p:ph type="title"/>
          </p:nvPr>
        </p:nvSpPr>
        <p:spPr>
          <a:xfrm>
            <a:off x="627434" y="582170"/>
            <a:ext cx="8087358" cy="635400"/>
          </a:xfrm>
        </p:spPr>
        <p:txBody>
          <a:bodyPr>
            <a:normAutofit fontScale="90000"/>
          </a:bodyPr>
          <a:lstStyle/>
          <a:p>
            <a:r>
              <a:rPr lang="en-GB" dirty="0"/>
              <a:t>Convolutional neural networks in neuroscience</a:t>
            </a:r>
          </a:p>
        </p:txBody>
      </p:sp>
      <p:grpSp>
        <p:nvGrpSpPr>
          <p:cNvPr id="10" name="Group 9">
            <a:extLst>
              <a:ext uri="{FF2B5EF4-FFF2-40B4-BE49-F238E27FC236}">
                <a16:creationId xmlns:a16="http://schemas.microsoft.com/office/drawing/2014/main" id="{38936FD0-EEE8-B6DB-8469-3FCDE395AE50}"/>
              </a:ext>
            </a:extLst>
          </p:cNvPr>
          <p:cNvGrpSpPr/>
          <p:nvPr/>
        </p:nvGrpSpPr>
        <p:grpSpPr>
          <a:xfrm>
            <a:off x="92884" y="4176825"/>
            <a:ext cx="6079316" cy="1147645"/>
            <a:chOff x="766372" y="1276485"/>
            <a:chExt cx="7611256" cy="1130949"/>
          </a:xfrm>
        </p:grpSpPr>
        <p:pic>
          <p:nvPicPr>
            <p:cNvPr id="6151" name="Picture 7" descr="What Is fMRI? Uses, How It Works, Duration, and What to Expect">
              <a:extLst>
                <a:ext uri="{FF2B5EF4-FFF2-40B4-BE49-F238E27FC236}">
                  <a16:creationId xmlns:a16="http://schemas.microsoft.com/office/drawing/2014/main" id="{4AF82877-CA32-676F-798F-B59B78568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72" y="1467710"/>
              <a:ext cx="1540552" cy="80611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The measurement and display of EEG on human brains with electrodes [8 ...">
              <a:extLst>
                <a:ext uri="{FF2B5EF4-FFF2-40B4-BE49-F238E27FC236}">
                  <a16:creationId xmlns:a16="http://schemas.microsoft.com/office/drawing/2014/main" id="{FBF400B5-CF63-6419-3365-75C3F275C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240" y="1398436"/>
              <a:ext cx="1540552" cy="1008998"/>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First steps for presentation and analysis of calcium imaging data ...">
              <a:extLst>
                <a:ext uri="{FF2B5EF4-FFF2-40B4-BE49-F238E27FC236}">
                  <a16:creationId xmlns:a16="http://schemas.microsoft.com/office/drawing/2014/main" id="{79DB4BDF-F78D-FB0D-7D72-7566BE675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76485"/>
              <a:ext cx="3805628" cy="112217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19593D45-84B3-0F25-C8E7-63A958BB5143}"/>
              </a:ext>
            </a:extLst>
          </p:cNvPr>
          <p:cNvSpPr txBox="1"/>
          <p:nvPr/>
        </p:nvSpPr>
        <p:spPr>
          <a:xfrm>
            <a:off x="1388213" y="1142915"/>
            <a:ext cx="7480723" cy="3046988"/>
          </a:xfrm>
          <a:prstGeom prst="rect">
            <a:avLst/>
          </a:prstGeom>
          <a:noFill/>
        </p:spPr>
        <p:txBody>
          <a:bodyPr wrap="square">
            <a:spAutoFit/>
          </a:bodyPr>
          <a:lstStyle/>
          <a:p>
            <a:pPr marL="171450" indent="-171450">
              <a:buFont typeface="Arial" panose="020B0604020202020204" pitchFamily="34" charset="0"/>
              <a:buChar char="•"/>
            </a:pPr>
            <a:r>
              <a:rPr lang="en-GB" sz="1200" b="1" dirty="0"/>
              <a:t>Brain Imaging:</a:t>
            </a:r>
            <a:endParaRPr lang="en-GB" sz="1200" dirty="0"/>
          </a:p>
          <a:p>
            <a:pPr marL="628650" lvl="1" indent="-171450">
              <a:buFont typeface="Arial" panose="020B0604020202020204" pitchFamily="34" charset="0"/>
              <a:buChar char="•"/>
            </a:pPr>
            <a:r>
              <a:rPr lang="en-GB" sz="1200" dirty="0"/>
              <a:t>Structural MRI/fMRI: Disease diagnosis, brain age prediction</a:t>
            </a:r>
          </a:p>
          <a:p>
            <a:pPr marL="628650" lvl="1" indent="-171450">
              <a:buFont typeface="Arial" panose="020B0604020202020204" pitchFamily="34" charset="0"/>
              <a:buChar char="•"/>
            </a:pPr>
            <a:r>
              <a:rPr lang="en-GB" sz="1200" dirty="0"/>
              <a:t>Calcium imaging: Spike deconvolution, neuron segmentation</a:t>
            </a:r>
          </a:p>
          <a:p>
            <a:pPr marL="628650" lvl="1"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b="1" dirty="0"/>
              <a:t>Signal Processing:</a:t>
            </a:r>
            <a:endParaRPr lang="en-GB" sz="1200" dirty="0"/>
          </a:p>
          <a:p>
            <a:pPr marL="628650" lvl="1" indent="-171450">
              <a:buFont typeface="Arial" panose="020B0604020202020204" pitchFamily="34" charset="0"/>
              <a:buChar char="•"/>
            </a:pPr>
            <a:r>
              <a:rPr lang="en-GB" sz="1200" dirty="0"/>
              <a:t>Spike sorting from extracellular recordings</a:t>
            </a:r>
          </a:p>
          <a:p>
            <a:pPr marL="628650" lvl="1" indent="-171450">
              <a:buFont typeface="Arial" panose="020B0604020202020204" pitchFamily="34" charset="0"/>
              <a:buChar char="•"/>
            </a:pPr>
            <a:r>
              <a:rPr lang="en-GB" sz="1200" dirty="0"/>
              <a:t>EEG/LFP decoding of brain states</a:t>
            </a:r>
          </a:p>
          <a:p>
            <a:pPr marL="628650" lvl="1"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b="1" dirty="0"/>
              <a:t>Behavioural Analysis:</a:t>
            </a:r>
            <a:endParaRPr lang="en-GB" sz="1200" dirty="0"/>
          </a:p>
          <a:p>
            <a:pPr marL="628650" lvl="1" indent="-171450">
              <a:buFont typeface="Arial" panose="020B0604020202020204" pitchFamily="34" charset="0"/>
              <a:buChar char="•"/>
            </a:pPr>
            <a:r>
              <a:rPr lang="en-GB" sz="1200" dirty="0"/>
              <a:t>Pose estimation and action recognition from video (e.g., </a:t>
            </a:r>
            <a:r>
              <a:rPr lang="en-GB" sz="1200" dirty="0" err="1"/>
              <a:t>DeepLabCut</a:t>
            </a:r>
            <a:r>
              <a:rPr lang="en-GB" sz="1200" dirty="0"/>
              <a:t>)</a:t>
            </a:r>
          </a:p>
          <a:p>
            <a:pPr marL="628650" lvl="1"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b="1" dirty="0"/>
              <a:t>Computational Neuroscience:</a:t>
            </a:r>
            <a:endParaRPr lang="en-GB" sz="1200" dirty="0"/>
          </a:p>
          <a:p>
            <a:pPr marL="628650" lvl="1" indent="-171450">
              <a:buFont typeface="Arial" panose="020B0604020202020204" pitchFamily="34" charset="0"/>
              <a:buChar char="•"/>
            </a:pPr>
            <a:r>
              <a:rPr lang="en-GB" sz="1200" dirty="0"/>
              <a:t>Modelling visual cortex responses to natural stimuli</a:t>
            </a:r>
          </a:p>
          <a:p>
            <a:pPr marL="628650" lvl="1" indent="-171450">
              <a:buFont typeface="Arial" panose="020B0604020202020204" pitchFamily="34" charset="0"/>
              <a:buChar char="•"/>
            </a:pPr>
            <a:r>
              <a:rPr lang="en-GB" sz="1200" dirty="0"/>
              <a:t>Feature extraction and representational similarity analysis</a:t>
            </a:r>
          </a:p>
          <a:p>
            <a:pPr marL="742950" lvl="1" indent="-285750">
              <a:buFont typeface="Arial" panose="020B0604020202020204" pitchFamily="34" charset="0"/>
              <a:buChar char="•"/>
            </a:pPr>
            <a:endParaRPr lang="en-GB" sz="1200" dirty="0"/>
          </a:p>
          <a:p>
            <a:pPr>
              <a:buNone/>
            </a:pPr>
            <a:r>
              <a:rPr lang="en-GB" sz="1050" b="1" dirty="0"/>
              <a:t>Image Suggestion:</a:t>
            </a:r>
            <a:r>
              <a:rPr lang="en-GB" sz="1050" dirty="0"/>
              <a:t> Grid of application icons (brain scan, electrode trace, video frame, CNN-visual cortex overlay</a:t>
            </a:r>
            <a:r>
              <a:rPr lang="en-GB" sz="1200" dirty="0"/>
              <a:t>)</a:t>
            </a:r>
          </a:p>
        </p:txBody>
      </p:sp>
      <p:pic>
        <p:nvPicPr>
          <p:cNvPr id="7" name="Picture 6">
            <a:extLst>
              <a:ext uri="{FF2B5EF4-FFF2-40B4-BE49-F238E27FC236}">
                <a16:creationId xmlns:a16="http://schemas.microsoft.com/office/drawing/2014/main" id="{1DB479D4-1A5E-32D2-5C8E-25A832215B5D}"/>
              </a:ext>
            </a:extLst>
          </p:cNvPr>
          <p:cNvPicPr>
            <a:picLocks noChangeAspect="1"/>
          </p:cNvPicPr>
          <p:nvPr/>
        </p:nvPicPr>
        <p:blipFill>
          <a:blip r:embed="rId5"/>
          <a:stretch>
            <a:fillRect/>
          </a:stretch>
        </p:blipFill>
        <p:spPr>
          <a:xfrm>
            <a:off x="6223603" y="4263745"/>
            <a:ext cx="2818899" cy="835229"/>
          </a:xfrm>
          <a:prstGeom prst="rect">
            <a:avLst/>
          </a:prstGeom>
        </p:spPr>
      </p:pic>
    </p:spTree>
    <p:extLst>
      <p:ext uri="{BB962C8B-B14F-4D97-AF65-F5344CB8AC3E}">
        <p14:creationId xmlns:p14="http://schemas.microsoft.com/office/powerpoint/2010/main" val="1299639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DCB81-ADF0-F438-E200-555A7366B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05A9C-8DA2-A45D-4C61-EA0B4E8D80C9}"/>
              </a:ext>
            </a:extLst>
          </p:cNvPr>
          <p:cNvSpPr>
            <a:spLocks noGrp="1"/>
          </p:cNvSpPr>
          <p:nvPr>
            <p:ph type="title"/>
          </p:nvPr>
        </p:nvSpPr>
        <p:spPr/>
        <p:txBody>
          <a:bodyPr>
            <a:normAutofit fontScale="90000"/>
          </a:bodyPr>
          <a:lstStyle/>
          <a:p>
            <a:r>
              <a:rPr lang="en-GB" dirty="0"/>
              <a:t>Convolutional neural networks</a:t>
            </a:r>
          </a:p>
        </p:txBody>
      </p:sp>
      <p:pic>
        <p:nvPicPr>
          <p:cNvPr id="4" name="Picture 3">
            <a:extLst>
              <a:ext uri="{FF2B5EF4-FFF2-40B4-BE49-F238E27FC236}">
                <a16:creationId xmlns:a16="http://schemas.microsoft.com/office/drawing/2014/main" id="{19E2B128-FDDE-756C-93D2-78F520F2CA4F}"/>
              </a:ext>
            </a:extLst>
          </p:cNvPr>
          <p:cNvPicPr>
            <a:picLocks noChangeAspect="1"/>
          </p:cNvPicPr>
          <p:nvPr/>
        </p:nvPicPr>
        <p:blipFill>
          <a:blip r:embed="rId2"/>
          <a:stretch>
            <a:fillRect/>
          </a:stretch>
        </p:blipFill>
        <p:spPr>
          <a:xfrm>
            <a:off x="881652" y="1211350"/>
            <a:ext cx="3809808" cy="3459480"/>
          </a:xfrm>
          <a:prstGeom prst="rect">
            <a:avLst/>
          </a:prstGeom>
        </p:spPr>
      </p:pic>
      <p:sp>
        <p:nvSpPr>
          <p:cNvPr id="7" name="TextBox 6">
            <a:extLst>
              <a:ext uri="{FF2B5EF4-FFF2-40B4-BE49-F238E27FC236}">
                <a16:creationId xmlns:a16="http://schemas.microsoft.com/office/drawing/2014/main" id="{656BA0DD-DB75-9807-6CDF-E5E8474BE109}"/>
              </a:ext>
            </a:extLst>
          </p:cNvPr>
          <p:cNvSpPr txBox="1"/>
          <p:nvPr/>
        </p:nvSpPr>
        <p:spPr>
          <a:xfrm>
            <a:off x="1463040" y="4835493"/>
            <a:ext cx="7048500" cy="276999"/>
          </a:xfrm>
          <a:prstGeom prst="rect">
            <a:avLst/>
          </a:prstGeom>
          <a:noFill/>
        </p:spPr>
        <p:txBody>
          <a:bodyPr wrap="square">
            <a:spAutoFit/>
          </a:bodyPr>
          <a:lstStyle/>
          <a:p>
            <a:r>
              <a:rPr lang="en-GB" sz="1200" dirty="0">
                <a:hlinkClick r:id="rId3"/>
              </a:rPr>
              <a:t>Diving Deep into CNNs: Optimization and Regularization - Neural Nexus</a:t>
            </a:r>
            <a:endParaRPr lang="en-GB" sz="1200" dirty="0"/>
          </a:p>
        </p:txBody>
      </p:sp>
      <p:sp>
        <p:nvSpPr>
          <p:cNvPr id="9" name="TextBox 8">
            <a:extLst>
              <a:ext uri="{FF2B5EF4-FFF2-40B4-BE49-F238E27FC236}">
                <a16:creationId xmlns:a16="http://schemas.microsoft.com/office/drawing/2014/main" id="{527458C7-4C70-377A-1A0C-DC0AADAED20E}"/>
              </a:ext>
            </a:extLst>
          </p:cNvPr>
          <p:cNvSpPr txBox="1"/>
          <p:nvPr/>
        </p:nvSpPr>
        <p:spPr>
          <a:xfrm>
            <a:off x="5002306" y="1211350"/>
            <a:ext cx="3809808" cy="3570208"/>
          </a:xfrm>
          <a:prstGeom prst="rect">
            <a:avLst/>
          </a:prstGeom>
          <a:noFill/>
        </p:spPr>
        <p:txBody>
          <a:bodyPr wrap="square" rtlCol="0">
            <a:spAutoFit/>
          </a:bodyPr>
          <a:lstStyle/>
          <a:p>
            <a:pPr algn="l">
              <a:buFont typeface="+mj-lt"/>
              <a:buAutoNum type="arabicPeriod"/>
            </a:pPr>
            <a:r>
              <a:rPr lang="en-GB" sz="600" b="1" i="0">
                <a:solidFill>
                  <a:srgbClr val="242424"/>
                </a:solidFill>
                <a:effectLst/>
                <a:latin typeface="Segoe UI" panose="020B0502040204020203" pitchFamily="34" charset="0"/>
              </a:rPr>
              <a:t>Convolutional Layers</a:t>
            </a:r>
            <a:r>
              <a:rPr lang="en-GB" sz="600" b="0" i="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GB" sz="600" b="1" i="0">
                <a:solidFill>
                  <a:srgbClr val="242424"/>
                </a:solidFill>
                <a:effectLst/>
                <a:latin typeface="Segoe UI" panose="020B0502040204020203" pitchFamily="34" charset="0"/>
              </a:rPr>
              <a:t>Number of Filters</a:t>
            </a:r>
            <a:r>
              <a:rPr lang="en-GB" sz="600" b="0" i="0">
                <a:solidFill>
                  <a:srgbClr val="242424"/>
                </a:solidFill>
                <a:effectLst/>
                <a:latin typeface="Segoe UI" panose="020B0502040204020203" pitchFamily="34" charset="0"/>
              </a:rPr>
              <a:t>: The choice of 32 and 64 filters is typical for initial layers in a CNN. These numbers can be adjusted based on the complexity of the task and the size of the dataset.</a:t>
            </a:r>
          </a:p>
          <a:p>
            <a:pPr marL="742950" lvl="1" indent="-285750" algn="l">
              <a:spcBef>
                <a:spcPts val="750"/>
              </a:spcBef>
              <a:spcAft>
                <a:spcPts val="750"/>
              </a:spcAft>
              <a:buFont typeface="+mj-lt"/>
              <a:buAutoNum type="arabicPeriod"/>
            </a:pPr>
            <a:r>
              <a:rPr lang="en-GB" sz="600" b="1" i="0">
                <a:solidFill>
                  <a:srgbClr val="242424"/>
                </a:solidFill>
                <a:effectLst/>
                <a:latin typeface="Segoe UI" panose="020B0502040204020203" pitchFamily="34" charset="0"/>
              </a:rPr>
              <a:t>Kernel Size</a:t>
            </a:r>
            <a:r>
              <a:rPr lang="en-GB" sz="600" b="0" i="0">
                <a:solidFill>
                  <a:srgbClr val="242424"/>
                </a:solidFill>
                <a:effectLst/>
                <a:latin typeface="Segoe UI" panose="020B0502040204020203" pitchFamily="34" charset="0"/>
              </a:rPr>
              <a:t>: A 3x3 kernel is a standard choice that balances computational efficiency and the ability to capture spatial features.</a:t>
            </a:r>
          </a:p>
          <a:p>
            <a:pPr algn="l">
              <a:buFont typeface="+mj-lt"/>
              <a:buAutoNum type="arabicPeriod"/>
            </a:pPr>
            <a:r>
              <a:rPr lang="en-GB" sz="600" b="1" i="0">
                <a:solidFill>
                  <a:srgbClr val="242424"/>
                </a:solidFill>
                <a:effectLst/>
                <a:latin typeface="Segoe UI" panose="020B0502040204020203" pitchFamily="34" charset="0"/>
              </a:rPr>
              <a:t>Pooling Layers</a:t>
            </a:r>
            <a:r>
              <a:rPr lang="en-GB" sz="600" b="0" i="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GB" sz="600" b="1" i="0">
                <a:solidFill>
                  <a:srgbClr val="242424"/>
                </a:solidFill>
                <a:effectLst/>
                <a:latin typeface="Segoe UI" panose="020B0502040204020203" pitchFamily="34" charset="0"/>
              </a:rPr>
              <a:t>Pool Size</a:t>
            </a:r>
            <a:r>
              <a:rPr lang="en-GB" sz="600" b="0" i="0">
                <a:solidFill>
                  <a:srgbClr val="242424"/>
                </a:solidFill>
                <a:effectLst/>
                <a:latin typeface="Segoe UI" panose="020B0502040204020203" pitchFamily="34" charset="0"/>
              </a:rPr>
              <a:t>: A 2x2 pool size is commonly used to reduce the spatial dimensions while retaining important features.</a:t>
            </a:r>
          </a:p>
          <a:p>
            <a:pPr algn="l">
              <a:buFont typeface="+mj-lt"/>
              <a:buAutoNum type="arabicPeriod"/>
            </a:pPr>
            <a:r>
              <a:rPr lang="en-GB" sz="600" b="1" i="0">
                <a:solidFill>
                  <a:srgbClr val="242424"/>
                </a:solidFill>
                <a:effectLst/>
                <a:latin typeface="Segoe UI" panose="020B0502040204020203" pitchFamily="34" charset="0"/>
              </a:rPr>
              <a:t>Fully Connected Layers</a:t>
            </a:r>
            <a:r>
              <a:rPr lang="en-GB" sz="600" b="0" i="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GB" sz="600" b="1" i="0">
                <a:solidFill>
                  <a:srgbClr val="242424"/>
                </a:solidFill>
                <a:effectLst/>
                <a:latin typeface="Segoe UI" panose="020B0502040204020203" pitchFamily="34" charset="0"/>
              </a:rPr>
              <a:t>Number of Neurons</a:t>
            </a:r>
            <a:r>
              <a:rPr lang="en-GB" sz="600" b="0" i="0">
                <a:solidFill>
                  <a:srgbClr val="242424"/>
                </a:solidFill>
                <a:effectLst/>
                <a:latin typeface="Segoe UI" panose="020B0502040204020203" pitchFamily="34" charset="0"/>
              </a:rPr>
              <a:t>: The choice of 128 neurons in the dense layer is a common practice, but it can be tuned based on the complexity of the task.</a:t>
            </a:r>
          </a:p>
          <a:p>
            <a:pPr algn="l">
              <a:buFont typeface="+mj-lt"/>
              <a:buAutoNum type="arabicPeriod"/>
            </a:pPr>
            <a:r>
              <a:rPr lang="en-GB" sz="600" b="1" i="0">
                <a:solidFill>
                  <a:srgbClr val="242424"/>
                </a:solidFill>
                <a:effectLst/>
                <a:latin typeface="Segoe UI" panose="020B0502040204020203" pitchFamily="34" charset="0"/>
              </a:rPr>
              <a:t>Activation Functions</a:t>
            </a:r>
            <a:r>
              <a:rPr lang="en-GB" sz="600" b="0" i="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GB" sz="600" b="1" i="0">
                <a:solidFill>
                  <a:srgbClr val="242424"/>
                </a:solidFill>
                <a:effectLst/>
                <a:latin typeface="Segoe UI" panose="020B0502040204020203" pitchFamily="34" charset="0"/>
              </a:rPr>
              <a:t>ReLU</a:t>
            </a:r>
            <a:r>
              <a:rPr lang="en-GB" sz="600" b="0" i="0">
                <a:solidFill>
                  <a:srgbClr val="242424"/>
                </a:solidFill>
                <a:effectLst/>
                <a:latin typeface="Segoe UI" panose="020B0502040204020203" pitchFamily="34" charset="0"/>
              </a:rPr>
              <a:t>: The ReLU activation function is widely used due to its ability to mitigate the vanishing gradient problem and speed up training.</a:t>
            </a:r>
          </a:p>
          <a:p>
            <a:pPr marL="742950" lvl="1" indent="-285750" algn="l">
              <a:spcBef>
                <a:spcPts val="750"/>
              </a:spcBef>
              <a:spcAft>
                <a:spcPts val="750"/>
              </a:spcAft>
              <a:buFont typeface="+mj-lt"/>
              <a:buAutoNum type="arabicPeriod"/>
            </a:pPr>
            <a:r>
              <a:rPr lang="en-GB" sz="600" b="1" i="0">
                <a:solidFill>
                  <a:srgbClr val="242424"/>
                </a:solidFill>
                <a:effectLst/>
                <a:latin typeface="Segoe UI" panose="020B0502040204020203" pitchFamily="34" charset="0"/>
              </a:rPr>
              <a:t>Softmax</a:t>
            </a:r>
            <a:r>
              <a:rPr lang="en-GB" sz="600" b="0" i="0">
                <a:solidFill>
                  <a:srgbClr val="242424"/>
                </a:solidFill>
                <a:effectLst/>
                <a:latin typeface="Segoe UI" panose="020B0502040204020203" pitchFamily="34" charset="0"/>
              </a:rPr>
              <a:t>: Softmax is used in the output layer for multi-class classification tasks.</a:t>
            </a:r>
          </a:p>
          <a:p>
            <a:pPr algn="l">
              <a:buFont typeface="+mj-lt"/>
              <a:buAutoNum type="arabicPeriod"/>
            </a:pPr>
            <a:r>
              <a:rPr lang="en-GB" sz="600" b="1" i="0">
                <a:solidFill>
                  <a:srgbClr val="242424"/>
                </a:solidFill>
                <a:effectLst/>
                <a:latin typeface="Segoe UI" panose="020B0502040204020203" pitchFamily="34" charset="0"/>
              </a:rPr>
              <a:t>Optimizer and Loss Function</a:t>
            </a:r>
            <a:r>
              <a:rPr lang="en-GB" sz="600" b="0" i="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GB" sz="600" b="1" i="0">
                <a:solidFill>
                  <a:srgbClr val="242424"/>
                </a:solidFill>
                <a:effectLst/>
                <a:latin typeface="Segoe UI" panose="020B0502040204020203" pitchFamily="34" charset="0"/>
              </a:rPr>
              <a:t>Adam Optimizer</a:t>
            </a:r>
            <a:r>
              <a:rPr lang="en-GB" sz="600" b="0" i="0">
                <a:solidFill>
                  <a:srgbClr val="242424"/>
                </a:solidFill>
                <a:effectLst/>
                <a:latin typeface="Segoe UI" panose="020B0502040204020203" pitchFamily="34" charset="0"/>
              </a:rPr>
              <a:t>: Adam is a popular choice for its adaptive learning rate and efficiency.</a:t>
            </a:r>
          </a:p>
          <a:p>
            <a:pPr marL="742950" lvl="1" indent="-285750" algn="l">
              <a:spcBef>
                <a:spcPts val="750"/>
              </a:spcBef>
              <a:spcAft>
                <a:spcPts val="750"/>
              </a:spcAft>
              <a:buFont typeface="+mj-lt"/>
              <a:buAutoNum type="arabicPeriod"/>
            </a:pPr>
            <a:r>
              <a:rPr lang="en-GB" sz="600" b="1" i="0">
                <a:solidFill>
                  <a:srgbClr val="242424"/>
                </a:solidFill>
                <a:effectLst/>
                <a:latin typeface="Segoe UI" panose="020B0502040204020203" pitchFamily="34" charset="0"/>
              </a:rPr>
              <a:t>Categorical Crossentropy</a:t>
            </a:r>
            <a:r>
              <a:rPr lang="en-GB" sz="600" b="0" i="0">
                <a:solidFill>
                  <a:srgbClr val="242424"/>
                </a:solidFill>
                <a:effectLst/>
                <a:latin typeface="Segoe UI" panose="020B0502040204020203" pitchFamily="34" charset="0"/>
              </a:rPr>
              <a:t>: This loss function is suitable for multi-class classification problems.</a:t>
            </a:r>
          </a:p>
        </p:txBody>
      </p:sp>
    </p:spTree>
    <p:extLst>
      <p:ext uri="{BB962C8B-B14F-4D97-AF65-F5344CB8AC3E}">
        <p14:creationId xmlns:p14="http://schemas.microsoft.com/office/powerpoint/2010/main" val="613432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820CB-5A76-8AC7-C179-7447AFF76BCF}"/>
              </a:ext>
            </a:extLst>
          </p:cNvPr>
          <p:cNvSpPr>
            <a:spLocks noGrp="1"/>
          </p:cNvSpPr>
          <p:nvPr>
            <p:ph type="title"/>
          </p:nvPr>
        </p:nvSpPr>
        <p:spPr/>
        <p:txBody>
          <a:bodyPr>
            <a:normAutofit fontScale="90000"/>
          </a:bodyPr>
          <a:lstStyle/>
          <a:p>
            <a:endParaRPr lang="en-GB"/>
          </a:p>
        </p:txBody>
      </p:sp>
      <p:sp>
        <p:nvSpPr>
          <p:cNvPr id="3" name="Text Placeholder 2">
            <a:extLst>
              <a:ext uri="{FF2B5EF4-FFF2-40B4-BE49-F238E27FC236}">
                <a16:creationId xmlns:a16="http://schemas.microsoft.com/office/drawing/2014/main" id="{4F83E5C4-02B1-5C59-36A8-0205007E142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38524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1559200" y="575950"/>
            <a:ext cx="75849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The brain is designed for pattern recognition</a:t>
            </a:r>
            <a:endParaRPr/>
          </a:p>
        </p:txBody>
      </p:sp>
      <p:sp>
        <p:nvSpPr>
          <p:cNvPr id="132" name="Google Shape;132;p20"/>
          <p:cNvSpPr txBox="1">
            <a:spLocks noGrp="1"/>
          </p:cNvSpPr>
          <p:nvPr>
            <p:ph type="body" idx="1"/>
          </p:nvPr>
        </p:nvSpPr>
        <p:spPr>
          <a:xfrm>
            <a:off x="532151" y="1633725"/>
            <a:ext cx="4543049" cy="30024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en-GB" b="1" dirty="0"/>
              <a:t>Pattern recognition</a:t>
            </a:r>
            <a:r>
              <a:rPr lang="en-GB" dirty="0"/>
              <a:t> helped our ancestors survive by allowing them to </a:t>
            </a:r>
            <a:r>
              <a:rPr lang="en-GB" b="1" dirty="0">
                <a:solidFill>
                  <a:srgbClr val="980000"/>
                </a:solidFill>
              </a:rPr>
              <a:t>predict</a:t>
            </a:r>
            <a:r>
              <a:rPr lang="en-GB" dirty="0"/>
              <a:t> and respond to environmental changes, such as </a:t>
            </a:r>
            <a:r>
              <a:rPr lang="en-GB" i="1" u="sng" dirty="0"/>
              <a:t>weather patterns</a:t>
            </a:r>
            <a:r>
              <a:rPr lang="en-GB" dirty="0"/>
              <a:t> or </a:t>
            </a:r>
            <a:r>
              <a:rPr lang="en-GB" i="1" u="sng" dirty="0"/>
              <a:t>animal behaviours</a:t>
            </a:r>
            <a:r>
              <a:rPr lang="en-GB" dirty="0"/>
              <a:t>: </a:t>
            </a:r>
            <a:endParaRPr dirty="0"/>
          </a:p>
          <a:p>
            <a:pPr lvl="0">
              <a:lnSpc>
                <a:spcPct val="150000"/>
              </a:lnSpc>
              <a:spcBef>
                <a:spcPts val="1200"/>
              </a:spcBef>
              <a:buChar char="-"/>
            </a:pPr>
            <a:r>
              <a:rPr lang="en-GB" dirty="0"/>
              <a:t>Dark clouds + intense wind ⇒ very likely rain ⇒ seek repair</a:t>
            </a:r>
          </a:p>
          <a:p>
            <a:pPr marL="139700" lvl="0" indent="0">
              <a:lnSpc>
                <a:spcPct val="150000"/>
              </a:lnSpc>
              <a:spcBef>
                <a:spcPts val="1200"/>
              </a:spcBef>
              <a:buNone/>
            </a:pPr>
            <a:endParaRPr dirty="0"/>
          </a:p>
          <a:p>
            <a:pPr lvl="0">
              <a:lnSpc>
                <a:spcPct val="150000"/>
              </a:lnSpc>
              <a:buChar char="-"/>
            </a:pPr>
            <a:r>
              <a:rPr lang="en-GB" dirty="0"/>
              <a:t>Tiger growling and assuming an aggressive stance ⇒ likely going to attack ⇒ run away</a:t>
            </a:r>
            <a:endParaRPr dirty="0"/>
          </a:p>
        </p:txBody>
      </p:sp>
      <p:pic>
        <p:nvPicPr>
          <p:cNvPr id="133" name="Google Shape;133;p20"/>
          <p:cNvPicPr preferRelativeResize="0"/>
          <p:nvPr/>
        </p:nvPicPr>
        <p:blipFill>
          <a:blip r:embed="rId3">
            <a:alphaModFix/>
          </a:blip>
          <a:stretch>
            <a:fillRect/>
          </a:stretch>
        </p:blipFill>
        <p:spPr>
          <a:xfrm flipH="1">
            <a:off x="5706725" y="1211350"/>
            <a:ext cx="2764500" cy="1925450"/>
          </a:xfrm>
          <a:prstGeom prst="rect">
            <a:avLst/>
          </a:prstGeom>
          <a:noFill/>
          <a:ln>
            <a:noFill/>
          </a:ln>
        </p:spPr>
      </p:pic>
      <p:pic>
        <p:nvPicPr>
          <p:cNvPr id="134" name="Google Shape;134;p20"/>
          <p:cNvPicPr preferRelativeResize="0"/>
          <p:nvPr/>
        </p:nvPicPr>
        <p:blipFill>
          <a:blip r:embed="rId4">
            <a:alphaModFix/>
          </a:blip>
          <a:stretch>
            <a:fillRect/>
          </a:stretch>
        </p:blipFill>
        <p:spPr>
          <a:xfrm>
            <a:off x="4996029" y="3492537"/>
            <a:ext cx="2036050" cy="1350076"/>
          </a:xfrm>
          <a:prstGeom prst="rect">
            <a:avLst/>
          </a:prstGeom>
          <a:noFill/>
          <a:ln>
            <a:noFill/>
          </a:ln>
        </p:spPr>
      </p:pic>
      <p:pic>
        <p:nvPicPr>
          <p:cNvPr id="135" name="Google Shape;135;p20"/>
          <p:cNvPicPr preferRelativeResize="0"/>
          <p:nvPr/>
        </p:nvPicPr>
        <p:blipFill>
          <a:blip r:embed="rId5">
            <a:alphaModFix/>
          </a:blip>
          <a:stretch>
            <a:fillRect/>
          </a:stretch>
        </p:blipFill>
        <p:spPr>
          <a:xfrm>
            <a:off x="7125221" y="3271400"/>
            <a:ext cx="1790500" cy="179234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1151275" y="565600"/>
            <a:ext cx="77235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Patterns are how we make sense of the world</a:t>
            </a:r>
            <a:endParaRPr/>
          </a:p>
        </p:txBody>
      </p:sp>
      <p:sp>
        <p:nvSpPr>
          <p:cNvPr id="141" name="Google Shape;141;p21"/>
          <p:cNvSpPr txBox="1">
            <a:spLocks noGrp="1"/>
          </p:cNvSpPr>
          <p:nvPr>
            <p:ph type="body" idx="1"/>
          </p:nvPr>
        </p:nvSpPr>
        <p:spPr>
          <a:xfrm>
            <a:off x="1772475" y="1191600"/>
            <a:ext cx="6957300" cy="276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Patterns are all around us and we recognise them, whether explicitly or implicitly. </a:t>
            </a:r>
            <a:endParaRPr/>
          </a:p>
          <a:p>
            <a:pPr marL="0" lvl="0" indent="0" algn="l" rtl="0">
              <a:spcBef>
                <a:spcPts val="1200"/>
              </a:spcBef>
              <a:spcAft>
                <a:spcPts val="1200"/>
              </a:spcAft>
              <a:buNone/>
            </a:pPr>
            <a:endParaRPr/>
          </a:p>
        </p:txBody>
      </p:sp>
      <p:pic>
        <p:nvPicPr>
          <p:cNvPr id="142" name="Google Shape;142;p21"/>
          <p:cNvPicPr preferRelativeResize="0"/>
          <p:nvPr/>
        </p:nvPicPr>
        <p:blipFill>
          <a:blip r:embed="rId3">
            <a:alphaModFix/>
          </a:blip>
          <a:stretch>
            <a:fillRect/>
          </a:stretch>
        </p:blipFill>
        <p:spPr>
          <a:xfrm>
            <a:off x="383861" y="1679175"/>
            <a:ext cx="4263012" cy="2760300"/>
          </a:xfrm>
          <a:prstGeom prst="rect">
            <a:avLst/>
          </a:prstGeom>
          <a:noFill/>
          <a:ln>
            <a:noFill/>
          </a:ln>
        </p:spPr>
      </p:pic>
      <p:sp>
        <p:nvSpPr>
          <p:cNvPr id="143" name="Google Shape;143;p21"/>
          <p:cNvSpPr txBox="1"/>
          <p:nvPr/>
        </p:nvSpPr>
        <p:spPr>
          <a:xfrm>
            <a:off x="1333063" y="4439475"/>
            <a:ext cx="23646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a:solidFill>
                <a:schemeClr val="dk2"/>
              </a:solidFill>
              <a:latin typeface="Lato"/>
              <a:ea typeface="Lato"/>
              <a:cs typeface="Lato"/>
              <a:sym typeface="Lato"/>
            </a:endParaRPr>
          </a:p>
        </p:txBody>
      </p:sp>
      <p:pic>
        <p:nvPicPr>
          <p:cNvPr id="144" name="Google Shape;144;p21"/>
          <p:cNvPicPr preferRelativeResize="0"/>
          <p:nvPr/>
        </p:nvPicPr>
        <p:blipFill rotWithShape="1">
          <a:blip r:embed="rId4">
            <a:alphaModFix/>
          </a:blip>
          <a:srcRect t="3232" r="15860"/>
          <a:stretch/>
        </p:blipFill>
        <p:spPr>
          <a:xfrm>
            <a:off x="5182075" y="1795275"/>
            <a:ext cx="3303350" cy="2436100"/>
          </a:xfrm>
          <a:prstGeom prst="rect">
            <a:avLst/>
          </a:prstGeom>
          <a:noFill/>
          <a:ln>
            <a:noFill/>
          </a:ln>
        </p:spPr>
      </p:pic>
      <p:sp>
        <p:nvSpPr>
          <p:cNvPr id="145" name="Google Shape;145;p21"/>
          <p:cNvSpPr/>
          <p:nvPr/>
        </p:nvSpPr>
        <p:spPr>
          <a:xfrm>
            <a:off x="7487500" y="1598525"/>
            <a:ext cx="1449600" cy="528000"/>
          </a:xfrm>
          <a:prstGeom prst="wedgeRoundRectCallout">
            <a:avLst>
              <a:gd name="adj1" fmla="val -57143"/>
              <a:gd name="adj2" fmla="val 102950"/>
              <a:gd name="adj3" fmla="val 0"/>
            </a:avLst>
          </a:prstGeom>
          <a:solidFill>
            <a:schemeClr val="lt1"/>
          </a:solid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latin typeface="Lato"/>
                <a:ea typeface="Lato"/>
                <a:cs typeface="Lato"/>
                <a:sym typeface="Lato"/>
              </a:rPr>
              <a:t>This is so totally Jazz</a:t>
            </a:r>
            <a:endParaRPr b="1" dirty="0">
              <a:latin typeface="Lato"/>
              <a:ea typeface="Lato"/>
              <a:cs typeface="Lato"/>
              <a:sym typeface="Lato"/>
            </a:endParaRPr>
          </a:p>
        </p:txBody>
      </p:sp>
      <p:sp>
        <p:nvSpPr>
          <p:cNvPr id="146" name="Google Shape;146;p21"/>
          <p:cNvSpPr/>
          <p:nvPr/>
        </p:nvSpPr>
        <p:spPr>
          <a:xfrm>
            <a:off x="5389450" y="4346325"/>
            <a:ext cx="3199200" cy="71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GB" sz="1100" b="1">
                <a:solidFill>
                  <a:schemeClr val="dk2"/>
                </a:solidFill>
                <a:latin typeface="Lato"/>
                <a:ea typeface="Lato"/>
                <a:cs typeface="Lato"/>
                <a:sym typeface="Lato"/>
              </a:rPr>
              <a:t>We recognise patterns in music (even if we cannot really recognise what they are exactly)</a:t>
            </a:r>
            <a:endParaRPr sz="1500">
              <a:latin typeface="Lato"/>
              <a:ea typeface="Lato"/>
              <a:cs typeface="Lato"/>
              <a:sym typeface="Lato"/>
            </a:endParaRPr>
          </a:p>
        </p:txBody>
      </p:sp>
      <p:sp>
        <p:nvSpPr>
          <p:cNvPr id="147" name="Google Shape;147;p21"/>
          <p:cNvSpPr/>
          <p:nvPr/>
        </p:nvSpPr>
        <p:spPr>
          <a:xfrm>
            <a:off x="1007125" y="4532625"/>
            <a:ext cx="3199200" cy="52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GB" sz="1300" b="1">
                <a:solidFill>
                  <a:schemeClr val="dk2"/>
                </a:solidFill>
                <a:latin typeface="Lato"/>
                <a:ea typeface="Lato"/>
                <a:cs typeface="Lato"/>
                <a:sym typeface="Lato"/>
              </a:rPr>
              <a:t>We recognise facial patterns in objects </a:t>
            </a:r>
            <a:endParaRPr sz="1300" b="1">
              <a:solidFill>
                <a:schemeClr val="dk2"/>
              </a:solidFill>
              <a:latin typeface="Lato"/>
              <a:ea typeface="Lato"/>
              <a:cs typeface="Lato"/>
              <a:sym typeface="Lato"/>
            </a:endParaRPr>
          </a:p>
          <a:p>
            <a:pPr marL="0" lvl="0" indent="0" algn="l" rtl="0">
              <a:spcBef>
                <a:spcPts val="0"/>
              </a:spcBef>
              <a:spcAft>
                <a:spcPts val="0"/>
              </a:spcAft>
              <a:buNone/>
            </a:pPr>
            <a:endParaRPr sz="1700">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1086600" y="1760975"/>
            <a:ext cx="77361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Pattern recognition is crucial for prediction</a:t>
            </a:r>
            <a:endParaRPr/>
          </a:p>
        </p:txBody>
      </p:sp>
      <p:sp>
        <p:nvSpPr>
          <p:cNvPr id="153" name="Google Shape;153;p22"/>
          <p:cNvSpPr txBox="1">
            <a:spLocks noGrp="1"/>
          </p:cNvSpPr>
          <p:nvPr>
            <p:ph type="title"/>
          </p:nvPr>
        </p:nvSpPr>
        <p:spPr>
          <a:xfrm>
            <a:off x="768350" y="2742600"/>
            <a:ext cx="7736100" cy="982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Computers can identify patterns that we cannot identify</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Enters the digital age</a:t>
            </a:r>
            <a:endParaRPr/>
          </a:p>
        </p:txBody>
      </p:sp>
      <p:sp>
        <p:nvSpPr>
          <p:cNvPr id="159" name="Google Shape;159;p23"/>
          <p:cNvSpPr txBox="1">
            <a:spLocks noGrp="1"/>
          </p:cNvSpPr>
          <p:nvPr>
            <p:ph type="body" idx="1"/>
          </p:nvPr>
        </p:nvSpPr>
        <p:spPr>
          <a:xfrm>
            <a:off x="311700" y="1505700"/>
            <a:ext cx="84744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60" name="Google Shape;160;p23"/>
          <p:cNvPicPr preferRelativeResize="0"/>
          <p:nvPr/>
        </p:nvPicPr>
        <p:blipFill>
          <a:blip r:embed="rId3">
            <a:alphaModFix/>
          </a:blip>
          <a:srcRect t="34416"/>
          <a:stretch>
            <a:fillRect/>
          </a:stretch>
        </p:blipFill>
        <p:spPr>
          <a:xfrm>
            <a:off x="1710037" y="1725550"/>
            <a:ext cx="5723925" cy="23350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706075" y="843800"/>
            <a:ext cx="3038126" cy="2654949"/>
          </a:xfrm>
          <a:prstGeom prst="rect">
            <a:avLst/>
          </a:prstGeom>
          <a:noFill/>
          <a:ln>
            <a:noFill/>
          </a:ln>
        </p:spPr>
      </p:pic>
      <p:pic>
        <p:nvPicPr>
          <p:cNvPr id="166" name="Google Shape;166;p24"/>
          <p:cNvPicPr preferRelativeResize="0"/>
          <p:nvPr/>
        </p:nvPicPr>
        <p:blipFill>
          <a:blip r:embed="rId4">
            <a:alphaModFix/>
          </a:blip>
          <a:stretch>
            <a:fillRect/>
          </a:stretch>
        </p:blipFill>
        <p:spPr>
          <a:xfrm>
            <a:off x="4321826" y="1199788"/>
            <a:ext cx="4059674" cy="2111515"/>
          </a:xfrm>
          <a:prstGeom prst="rect">
            <a:avLst/>
          </a:prstGeom>
          <a:noFill/>
          <a:ln>
            <a:noFill/>
          </a:ln>
        </p:spPr>
      </p:pic>
      <p:sp>
        <p:nvSpPr>
          <p:cNvPr id="167" name="Google Shape;167;p24"/>
          <p:cNvSpPr txBox="1"/>
          <p:nvPr/>
        </p:nvSpPr>
        <p:spPr>
          <a:xfrm>
            <a:off x="622200" y="3834825"/>
            <a:ext cx="7899600" cy="5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2"/>
                </a:solidFill>
                <a:latin typeface="Lato"/>
                <a:ea typeface="Lato"/>
                <a:cs typeface="Lato"/>
                <a:sym typeface="Lato"/>
              </a:rPr>
              <a:t>The algorithm used to recognise the types of bakery items on a tray was repurposed to recognise types of malignant cancerous cells from the benignant  </a:t>
            </a:r>
            <a:endParaRPr sz="1600">
              <a:solidFill>
                <a:schemeClr val="dk2"/>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1179975" y="1695123"/>
            <a:ext cx="7300834" cy="1753253"/>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Imagine all the things we can achieve in neuroscience once we master such powerful tools</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a:extLst>
            <a:ext uri="{FF2B5EF4-FFF2-40B4-BE49-F238E27FC236}">
              <a16:creationId xmlns:a16="http://schemas.microsoft.com/office/drawing/2014/main" id="{674CCA40-D6F3-74F8-F5B3-25C5A5066E70}"/>
            </a:ext>
          </a:extLst>
        </p:cNvPr>
        <p:cNvGrpSpPr/>
        <p:nvPr/>
      </p:nvGrpSpPr>
      <p:grpSpPr>
        <a:xfrm>
          <a:off x="0" y="0"/>
          <a:ext cx="0" cy="0"/>
          <a:chOff x="0" y="0"/>
          <a:chExt cx="0" cy="0"/>
        </a:xfrm>
      </p:grpSpPr>
      <p:sp>
        <p:nvSpPr>
          <p:cNvPr id="177" name="Google Shape;177;p26">
            <a:extLst>
              <a:ext uri="{FF2B5EF4-FFF2-40B4-BE49-F238E27FC236}">
                <a16:creationId xmlns:a16="http://schemas.microsoft.com/office/drawing/2014/main" id="{571582B6-7906-90BF-2C5F-D7313C893E98}"/>
              </a:ext>
            </a:extLst>
          </p:cNvPr>
          <p:cNvSpPr txBox="1">
            <a:spLocks noGrp="1"/>
          </p:cNvSpPr>
          <p:nvPr>
            <p:ph type="title"/>
          </p:nvPr>
        </p:nvSpPr>
        <p:spPr>
          <a:xfrm>
            <a:off x="2978683" y="676434"/>
            <a:ext cx="3186634"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Types of learning</a:t>
            </a:r>
            <a:endParaRPr/>
          </a:p>
        </p:txBody>
      </p:sp>
      <p:sp>
        <p:nvSpPr>
          <p:cNvPr id="178" name="Google Shape;178;p26">
            <a:extLst>
              <a:ext uri="{FF2B5EF4-FFF2-40B4-BE49-F238E27FC236}">
                <a16:creationId xmlns:a16="http://schemas.microsoft.com/office/drawing/2014/main" id="{039F2B8E-87AB-C07B-CE13-EAF89B165075}"/>
              </a:ext>
            </a:extLst>
          </p:cNvPr>
          <p:cNvSpPr txBox="1">
            <a:spLocks noGrp="1"/>
          </p:cNvSpPr>
          <p:nvPr>
            <p:ph type="body" idx="1"/>
          </p:nvPr>
        </p:nvSpPr>
        <p:spPr>
          <a:xfrm>
            <a:off x="5042827" y="1643931"/>
            <a:ext cx="2785330" cy="349956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u="sng" dirty="0">
                <a:solidFill>
                  <a:srgbClr val="00B050"/>
                </a:solidFill>
              </a:rPr>
              <a:t>Supervised</a:t>
            </a:r>
            <a:endParaRPr b="1" u="sng" dirty="0">
              <a:solidFill>
                <a:srgbClr val="00B050"/>
              </a:solidFill>
            </a:endParaRPr>
          </a:p>
          <a:p>
            <a:pPr marL="0" lvl="0" indent="0" algn="l" rtl="0">
              <a:spcBef>
                <a:spcPts val="1200"/>
              </a:spcBef>
              <a:spcAft>
                <a:spcPts val="0"/>
              </a:spcAft>
              <a:buNone/>
            </a:pPr>
            <a:r>
              <a:rPr lang="en-GB" dirty="0"/>
              <a:t>You have data that is labelled</a:t>
            </a:r>
            <a:endParaRPr dirty="0"/>
          </a:p>
          <a:p>
            <a:pPr marL="0" lvl="0" indent="0" algn="l" rtl="0">
              <a:spcBef>
                <a:spcPts val="1200"/>
              </a:spcBef>
              <a:spcAft>
                <a:spcPts val="0"/>
              </a:spcAft>
              <a:buNone/>
            </a:pPr>
            <a:r>
              <a:rPr lang="en-GB" dirty="0"/>
              <a:t>Typically used in most ML problems</a:t>
            </a:r>
            <a:endParaRPr dirty="0"/>
          </a:p>
          <a:p>
            <a:pPr marL="0" lvl="0" indent="0" algn="l" rtl="0">
              <a:spcBef>
                <a:spcPts val="1200"/>
              </a:spcBef>
              <a:spcAft>
                <a:spcPts val="0"/>
              </a:spcAft>
              <a:buNone/>
            </a:pPr>
            <a:r>
              <a:rPr lang="en-GB" dirty="0"/>
              <a:t>Requires gathering of large datasets  </a:t>
            </a:r>
            <a:endParaRPr dirty="0"/>
          </a:p>
          <a:p>
            <a:pPr marL="0" lvl="0" indent="0" algn="l" rtl="0">
              <a:spcBef>
                <a:spcPts val="1200"/>
              </a:spcBef>
              <a:spcAft>
                <a:spcPts val="1200"/>
              </a:spcAft>
              <a:buNone/>
            </a:pPr>
            <a:r>
              <a:rPr lang="en-GB" dirty="0"/>
              <a:t> </a:t>
            </a:r>
            <a:endParaRPr dirty="0"/>
          </a:p>
        </p:txBody>
      </p:sp>
      <p:sp>
        <p:nvSpPr>
          <p:cNvPr id="179" name="Google Shape;179;p26">
            <a:extLst>
              <a:ext uri="{FF2B5EF4-FFF2-40B4-BE49-F238E27FC236}">
                <a16:creationId xmlns:a16="http://schemas.microsoft.com/office/drawing/2014/main" id="{BA47CA9D-F6E6-5C64-EEE6-17E2473083C1}"/>
              </a:ext>
            </a:extLst>
          </p:cNvPr>
          <p:cNvSpPr txBox="1">
            <a:spLocks noGrp="1"/>
          </p:cNvSpPr>
          <p:nvPr>
            <p:ph type="body" idx="2"/>
          </p:nvPr>
        </p:nvSpPr>
        <p:spPr>
          <a:xfrm>
            <a:off x="1660288" y="1643931"/>
            <a:ext cx="2785331" cy="342615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u="sng" dirty="0">
                <a:solidFill>
                  <a:schemeClr val="accent1"/>
                </a:solidFill>
              </a:rPr>
              <a:t>Unsupervised</a:t>
            </a:r>
            <a:endParaRPr b="1" u="sng" dirty="0">
              <a:solidFill>
                <a:schemeClr val="accent1"/>
              </a:solidFill>
            </a:endParaRPr>
          </a:p>
          <a:p>
            <a:pPr marL="0" lvl="0" indent="0" algn="l" rtl="0">
              <a:spcBef>
                <a:spcPts val="1200"/>
              </a:spcBef>
              <a:spcAft>
                <a:spcPts val="0"/>
              </a:spcAft>
              <a:buNone/>
            </a:pPr>
            <a:r>
              <a:rPr lang="en-GB" dirty="0"/>
              <a:t>Algorithms learn patterns exclusively from unlabelled</a:t>
            </a:r>
            <a:endParaRPr dirty="0"/>
          </a:p>
          <a:p>
            <a:pPr marL="0" lvl="0" indent="0" algn="l" rtl="0">
              <a:spcBef>
                <a:spcPts val="1200"/>
              </a:spcBef>
              <a:spcAft>
                <a:spcPts val="0"/>
              </a:spcAft>
              <a:buNone/>
            </a:pPr>
            <a:r>
              <a:rPr lang="en-GB" dirty="0"/>
              <a:t>Used for specific algorithms such as clustering, dimensionality reduction, and association</a:t>
            </a:r>
            <a:endParaRPr dirty="0"/>
          </a:p>
          <a:p>
            <a:pPr marL="0" lvl="0" indent="0" algn="l" rtl="0">
              <a:spcBef>
                <a:spcPts val="1200"/>
              </a:spcBef>
              <a:spcAft>
                <a:spcPts val="1200"/>
              </a:spcAft>
              <a:buNone/>
            </a:pPr>
            <a:endParaRPr dirty="0"/>
          </a:p>
        </p:txBody>
      </p:sp>
      <p:pic>
        <p:nvPicPr>
          <p:cNvPr id="2" name="Picture 2" descr="Unsupervised Learning">
            <a:extLst>
              <a:ext uri="{FF2B5EF4-FFF2-40B4-BE49-F238E27FC236}">
                <a16:creationId xmlns:a16="http://schemas.microsoft.com/office/drawing/2014/main" id="{7ABD0D61-7D3A-07CB-33CF-52DC33097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152" y="5143500"/>
            <a:ext cx="3220934" cy="324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573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026" name="Picture 2" descr="Unsupervised Learning">
            <a:extLst>
              <a:ext uri="{FF2B5EF4-FFF2-40B4-BE49-F238E27FC236}">
                <a16:creationId xmlns:a16="http://schemas.microsoft.com/office/drawing/2014/main" id="{A73D6657-994C-CA80-6E67-E921F679C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139" y="1429089"/>
            <a:ext cx="3220934" cy="3246990"/>
          </a:xfrm>
          <a:prstGeom prst="rect">
            <a:avLst/>
          </a:prstGeom>
          <a:noFill/>
          <a:extLst>
            <a:ext uri="{909E8E84-426E-40DD-AFC4-6F175D3DCCD1}">
              <a14:hiddenFill xmlns:a14="http://schemas.microsoft.com/office/drawing/2010/main">
                <a:solidFill>
                  <a:srgbClr val="FFFFFF"/>
                </a:solidFill>
              </a14:hiddenFill>
            </a:ext>
          </a:extLst>
        </p:spPr>
      </p:pic>
      <p:sp>
        <p:nvSpPr>
          <p:cNvPr id="177" name="Google Shape;177;p26"/>
          <p:cNvSpPr txBox="1">
            <a:spLocks noGrp="1"/>
          </p:cNvSpPr>
          <p:nvPr>
            <p:ph type="title"/>
          </p:nvPr>
        </p:nvSpPr>
        <p:spPr>
          <a:xfrm>
            <a:off x="2978683" y="676434"/>
            <a:ext cx="3186634"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Types of learning</a:t>
            </a:r>
            <a:endParaRPr/>
          </a:p>
        </p:txBody>
      </p:sp>
      <p:sp>
        <p:nvSpPr>
          <p:cNvPr id="178" name="Google Shape;178;p26"/>
          <p:cNvSpPr txBox="1">
            <a:spLocks noGrp="1"/>
          </p:cNvSpPr>
          <p:nvPr>
            <p:ph type="body" idx="1"/>
          </p:nvPr>
        </p:nvSpPr>
        <p:spPr>
          <a:xfrm>
            <a:off x="6582804" y="1643931"/>
            <a:ext cx="2211791" cy="349956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u="sng" dirty="0">
                <a:solidFill>
                  <a:srgbClr val="00B050"/>
                </a:solidFill>
              </a:rPr>
              <a:t>Supervised</a:t>
            </a:r>
            <a:endParaRPr b="1" u="sng" dirty="0">
              <a:solidFill>
                <a:srgbClr val="00B050"/>
              </a:solidFill>
            </a:endParaRPr>
          </a:p>
          <a:p>
            <a:pPr marL="0" lvl="0" indent="0" algn="l" rtl="0">
              <a:spcBef>
                <a:spcPts val="1200"/>
              </a:spcBef>
              <a:spcAft>
                <a:spcPts val="0"/>
              </a:spcAft>
              <a:buNone/>
            </a:pPr>
            <a:r>
              <a:rPr lang="en-GB" dirty="0"/>
              <a:t>You have data that is labelled</a:t>
            </a:r>
            <a:endParaRPr dirty="0"/>
          </a:p>
          <a:p>
            <a:pPr marL="0" lvl="0" indent="0" algn="l" rtl="0">
              <a:spcBef>
                <a:spcPts val="1200"/>
              </a:spcBef>
              <a:spcAft>
                <a:spcPts val="0"/>
              </a:spcAft>
              <a:buNone/>
            </a:pPr>
            <a:r>
              <a:rPr lang="en-GB" dirty="0"/>
              <a:t>Typically used in most ML problems</a:t>
            </a:r>
            <a:endParaRPr dirty="0"/>
          </a:p>
          <a:p>
            <a:pPr marL="0" lvl="0" indent="0" algn="l" rtl="0">
              <a:spcBef>
                <a:spcPts val="1200"/>
              </a:spcBef>
              <a:spcAft>
                <a:spcPts val="0"/>
              </a:spcAft>
              <a:buNone/>
            </a:pPr>
            <a:r>
              <a:rPr lang="en-GB" dirty="0"/>
              <a:t>Requires gathering of large datasets  </a:t>
            </a:r>
            <a:endParaRPr dirty="0"/>
          </a:p>
          <a:p>
            <a:pPr marL="0" lvl="0" indent="0" algn="l" rtl="0">
              <a:spcBef>
                <a:spcPts val="1200"/>
              </a:spcBef>
              <a:spcAft>
                <a:spcPts val="1200"/>
              </a:spcAft>
              <a:buNone/>
            </a:pPr>
            <a:r>
              <a:rPr lang="en-GB" dirty="0"/>
              <a:t> </a:t>
            </a:r>
            <a:endParaRPr dirty="0"/>
          </a:p>
        </p:txBody>
      </p:sp>
      <p:sp>
        <p:nvSpPr>
          <p:cNvPr id="179" name="Google Shape;179;p26"/>
          <p:cNvSpPr txBox="1">
            <a:spLocks noGrp="1"/>
          </p:cNvSpPr>
          <p:nvPr>
            <p:ph type="body" idx="2"/>
          </p:nvPr>
        </p:nvSpPr>
        <p:spPr>
          <a:xfrm>
            <a:off x="493128" y="1643930"/>
            <a:ext cx="2068068" cy="342615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u="sng" dirty="0">
                <a:solidFill>
                  <a:schemeClr val="accent1"/>
                </a:solidFill>
              </a:rPr>
              <a:t>Unsupervised</a:t>
            </a:r>
            <a:endParaRPr b="1" u="sng" dirty="0">
              <a:solidFill>
                <a:schemeClr val="accent1"/>
              </a:solidFill>
            </a:endParaRPr>
          </a:p>
          <a:p>
            <a:pPr marL="0" lvl="0" indent="0" algn="l" rtl="0">
              <a:spcBef>
                <a:spcPts val="1200"/>
              </a:spcBef>
              <a:spcAft>
                <a:spcPts val="0"/>
              </a:spcAft>
              <a:buNone/>
            </a:pPr>
            <a:r>
              <a:rPr lang="en-GB" dirty="0"/>
              <a:t>Algorithms learn patterns exclusively from unlabelled</a:t>
            </a:r>
            <a:endParaRPr dirty="0"/>
          </a:p>
          <a:p>
            <a:pPr marL="0" lvl="0" indent="0" algn="l" rtl="0">
              <a:spcBef>
                <a:spcPts val="1200"/>
              </a:spcBef>
              <a:spcAft>
                <a:spcPts val="0"/>
              </a:spcAft>
              <a:buNone/>
            </a:pPr>
            <a:r>
              <a:rPr lang="en-GB" dirty="0"/>
              <a:t>Used for specific algorithms such as clustering, dimensionality reduction, and association</a:t>
            </a:r>
            <a:endParaRPr dirty="0"/>
          </a:p>
          <a:p>
            <a:pPr marL="0" lvl="0" indent="0" algn="l" rtl="0">
              <a:spcBef>
                <a:spcPts val="1200"/>
              </a:spcBef>
              <a:spcAft>
                <a:spcPts val="120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Supervised example</a:t>
            </a:r>
            <a:endParaRPr/>
          </a:p>
        </p:txBody>
      </p:sp>
      <p:sp>
        <p:nvSpPr>
          <p:cNvPr id="185" name="Google Shape;185;p27"/>
          <p:cNvSpPr txBox="1">
            <a:spLocks noGrp="1"/>
          </p:cNvSpPr>
          <p:nvPr>
            <p:ph type="body" idx="1"/>
          </p:nvPr>
        </p:nvSpPr>
        <p:spPr>
          <a:xfrm>
            <a:off x="311700" y="1505700"/>
            <a:ext cx="84744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We have our data (known as X)</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86" name="Google Shape;186;p27"/>
          <p:cNvPicPr preferRelativeResize="0"/>
          <p:nvPr/>
        </p:nvPicPr>
        <p:blipFill>
          <a:blip r:embed="rId3">
            <a:alphaModFix/>
          </a:blip>
          <a:stretch>
            <a:fillRect/>
          </a:stretch>
        </p:blipFill>
        <p:spPr>
          <a:xfrm>
            <a:off x="3584370" y="1610150"/>
            <a:ext cx="1333650" cy="1327700"/>
          </a:xfrm>
          <a:prstGeom prst="rect">
            <a:avLst/>
          </a:prstGeom>
          <a:noFill/>
          <a:ln>
            <a:noFill/>
          </a:ln>
        </p:spPr>
      </p:pic>
      <p:pic>
        <p:nvPicPr>
          <p:cNvPr id="187" name="Google Shape;187;p27"/>
          <p:cNvPicPr preferRelativeResize="0"/>
          <p:nvPr/>
        </p:nvPicPr>
        <p:blipFill rotWithShape="1">
          <a:blip r:embed="rId4">
            <a:alphaModFix/>
          </a:blip>
          <a:srcRect l="15728" r="17282"/>
          <a:stretch/>
        </p:blipFill>
        <p:spPr>
          <a:xfrm>
            <a:off x="7286775" y="1466075"/>
            <a:ext cx="1545549" cy="1297800"/>
          </a:xfrm>
          <a:prstGeom prst="rect">
            <a:avLst/>
          </a:prstGeom>
          <a:noFill/>
          <a:ln>
            <a:noFill/>
          </a:ln>
        </p:spPr>
      </p:pic>
      <p:pic>
        <p:nvPicPr>
          <p:cNvPr id="188" name="Google Shape;188;p27"/>
          <p:cNvPicPr preferRelativeResize="0"/>
          <p:nvPr/>
        </p:nvPicPr>
        <p:blipFill>
          <a:blip r:embed="rId5">
            <a:alphaModFix/>
          </a:blip>
          <a:stretch>
            <a:fillRect/>
          </a:stretch>
        </p:blipFill>
        <p:spPr>
          <a:xfrm>
            <a:off x="448922" y="2724675"/>
            <a:ext cx="1301052" cy="1297799"/>
          </a:xfrm>
          <a:prstGeom prst="rect">
            <a:avLst/>
          </a:prstGeom>
          <a:noFill/>
          <a:ln>
            <a:noFill/>
          </a:ln>
        </p:spPr>
      </p:pic>
      <p:pic>
        <p:nvPicPr>
          <p:cNvPr id="189" name="Google Shape;189;p27"/>
          <p:cNvPicPr preferRelativeResize="0"/>
          <p:nvPr/>
        </p:nvPicPr>
        <p:blipFill>
          <a:blip r:embed="rId6">
            <a:alphaModFix/>
          </a:blip>
          <a:stretch>
            <a:fillRect/>
          </a:stretch>
        </p:blipFill>
        <p:spPr>
          <a:xfrm>
            <a:off x="2723824" y="3423375"/>
            <a:ext cx="1389975" cy="1386500"/>
          </a:xfrm>
          <a:prstGeom prst="rect">
            <a:avLst/>
          </a:prstGeom>
          <a:noFill/>
          <a:ln>
            <a:noFill/>
          </a:ln>
        </p:spPr>
      </p:pic>
      <p:pic>
        <p:nvPicPr>
          <p:cNvPr id="190" name="Google Shape;190;p27"/>
          <p:cNvPicPr preferRelativeResize="0"/>
          <p:nvPr/>
        </p:nvPicPr>
        <p:blipFill>
          <a:blip r:embed="rId7">
            <a:alphaModFix/>
          </a:blip>
          <a:stretch>
            <a:fillRect/>
          </a:stretch>
        </p:blipFill>
        <p:spPr>
          <a:xfrm>
            <a:off x="5194848" y="2074875"/>
            <a:ext cx="1815104" cy="1297799"/>
          </a:xfrm>
          <a:prstGeom prst="rect">
            <a:avLst/>
          </a:prstGeom>
          <a:noFill/>
          <a:ln>
            <a:noFill/>
          </a:ln>
        </p:spPr>
      </p:pic>
      <p:pic>
        <p:nvPicPr>
          <p:cNvPr id="191" name="Google Shape;191;p27"/>
          <p:cNvPicPr preferRelativeResize="0"/>
          <p:nvPr/>
        </p:nvPicPr>
        <p:blipFill>
          <a:blip r:embed="rId8">
            <a:alphaModFix/>
          </a:blip>
          <a:stretch>
            <a:fillRect/>
          </a:stretch>
        </p:blipFill>
        <p:spPr>
          <a:xfrm>
            <a:off x="6629399" y="3715750"/>
            <a:ext cx="1732599" cy="11561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Recap</a:t>
            </a:r>
            <a:endParaRPr dirty="0"/>
          </a:p>
        </p:txBody>
      </p:sp>
      <p:sp>
        <p:nvSpPr>
          <p:cNvPr id="87" name="Google Shape;87;p14"/>
          <p:cNvSpPr txBox="1">
            <a:spLocks noGrp="1"/>
          </p:cNvSpPr>
          <p:nvPr>
            <p:ph type="body" idx="1"/>
          </p:nvPr>
        </p:nvSpPr>
        <p:spPr>
          <a:xfrm>
            <a:off x="1680117" y="1595776"/>
            <a:ext cx="7051595" cy="3002400"/>
          </a:xfrm>
          <a:prstGeom prst="rect">
            <a:avLst/>
          </a:prstGeom>
        </p:spPr>
        <p:txBody>
          <a:bodyPr spcFirstLastPara="1" wrap="square" lIns="91425" tIns="91425" rIns="91425" bIns="91425" anchor="t" anchorCtr="0">
            <a:normAutofit fontScale="92500"/>
          </a:bodyPr>
          <a:lstStyle/>
          <a:p>
            <a:pPr marL="285750" indent="-285750"/>
            <a:r>
              <a:rPr lang="en-GB" dirty="0"/>
              <a:t>We have looked at different datasets (calcium imaging, DANDI, etc…)</a:t>
            </a:r>
          </a:p>
          <a:p>
            <a:pPr marL="285750" indent="-285750"/>
            <a:endParaRPr lang="en-GB" dirty="0"/>
          </a:p>
          <a:p>
            <a:pPr marL="285750" indent="-285750"/>
            <a:r>
              <a:rPr lang="en-GB" dirty="0"/>
              <a:t>We learned about the different datatypes (Boolean, integer, float, string)</a:t>
            </a:r>
          </a:p>
          <a:p>
            <a:pPr marL="285750" indent="-285750"/>
            <a:endParaRPr lang="en-GB" dirty="0"/>
          </a:p>
          <a:p>
            <a:pPr marL="285750" indent="-285750"/>
            <a:r>
              <a:rPr lang="en-GB" dirty="0"/>
              <a:t>We learned the different types of dimensionality reduction (PCA, T-SNE, UMAP)</a:t>
            </a:r>
          </a:p>
          <a:p>
            <a:pPr marL="285750" indent="-285750"/>
            <a:endParaRPr lang="en-GB" dirty="0"/>
          </a:p>
          <a:p>
            <a:pPr marL="285750" indent="-285750"/>
            <a:r>
              <a:rPr lang="en-GB" dirty="0"/>
              <a:t>We learned about VAEs</a:t>
            </a:r>
          </a:p>
          <a:p>
            <a:pPr marL="285750" indent="-285750"/>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Supervised example</a:t>
            </a:r>
            <a:endParaRPr/>
          </a:p>
        </p:txBody>
      </p:sp>
      <p:sp>
        <p:nvSpPr>
          <p:cNvPr id="197" name="Google Shape;197;p28"/>
          <p:cNvSpPr txBox="1">
            <a:spLocks noGrp="1"/>
          </p:cNvSpPr>
          <p:nvPr>
            <p:ph type="body" idx="1"/>
          </p:nvPr>
        </p:nvSpPr>
        <p:spPr>
          <a:xfrm>
            <a:off x="311700" y="1505700"/>
            <a:ext cx="84744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We have our labels (known as y)</a:t>
            </a:r>
            <a:endParaRPr/>
          </a:p>
          <a:p>
            <a:pPr marL="0" lvl="0" indent="0" algn="l" rtl="0">
              <a:spcBef>
                <a:spcPts val="1200"/>
              </a:spcBef>
              <a:spcAft>
                <a:spcPts val="1200"/>
              </a:spcAft>
              <a:buNone/>
            </a:pPr>
            <a:endParaRPr/>
          </a:p>
        </p:txBody>
      </p:sp>
      <p:pic>
        <p:nvPicPr>
          <p:cNvPr id="198" name="Google Shape;198;p28"/>
          <p:cNvPicPr preferRelativeResize="0"/>
          <p:nvPr/>
        </p:nvPicPr>
        <p:blipFill>
          <a:blip r:embed="rId3">
            <a:alphaModFix/>
          </a:blip>
          <a:stretch>
            <a:fillRect/>
          </a:stretch>
        </p:blipFill>
        <p:spPr>
          <a:xfrm>
            <a:off x="1858745" y="2709725"/>
            <a:ext cx="1333650" cy="1327700"/>
          </a:xfrm>
          <a:prstGeom prst="rect">
            <a:avLst/>
          </a:prstGeom>
          <a:noFill/>
          <a:ln>
            <a:noFill/>
          </a:ln>
        </p:spPr>
      </p:pic>
      <p:pic>
        <p:nvPicPr>
          <p:cNvPr id="199" name="Google Shape;199;p28"/>
          <p:cNvPicPr preferRelativeResize="0"/>
          <p:nvPr/>
        </p:nvPicPr>
        <p:blipFill rotWithShape="1">
          <a:blip r:embed="rId4">
            <a:alphaModFix/>
          </a:blip>
          <a:srcRect l="15728" r="17282"/>
          <a:stretch/>
        </p:blipFill>
        <p:spPr>
          <a:xfrm>
            <a:off x="3276325" y="2724675"/>
            <a:ext cx="1545549" cy="1297800"/>
          </a:xfrm>
          <a:prstGeom prst="rect">
            <a:avLst/>
          </a:prstGeom>
          <a:noFill/>
          <a:ln>
            <a:noFill/>
          </a:ln>
        </p:spPr>
      </p:pic>
      <p:pic>
        <p:nvPicPr>
          <p:cNvPr id="200" name="Google Shape;200;p28"/>
          <p:cNvPicPr preferRelativeResize="0"/>
          <p:nvPr/>
        </p:nvPicPr>
        <p:blipFill>
          <a:blip r:embed="rId5">
            <a:alphaModFix/>
          </a:blip>
          <a:stretch>
            <a:fillRect/>
          </a:stretch>
        </p:blipFill>
        <p:spPr>
          <a:xfrm>
            <a:off x="448922" y="2724675"/>
            <a:ext cx="1301052" cy="1297799"/>
          </a:xfrm>
          <a:prstGeom prst="rect">
            <a:avLst/>
          </a:prstGeom>
          <a:noFill/>
          <a:ln>
            <a:noFill/>
          </a:ln>
        </p:spPr>
      </p:pic>
      <p:pic>
        <p:nvPicPr>
          <p:cNvPr id="201" name="Google Shape;201;p28"/>
          <p:cNvPicPr preferRelativeResize="0"/>
          <p:nvPr/>
        </p:nvPicPr>
        <p:blipFill>
          <a:blip r:embed="rId6">
            <a:alphaModFix/>
          </a:blip>
          <a:stretch>
            <a:fillRect/>
          </a:stretch>
        </p:blipFill>
        <p:spPr>
          <a:xfrm>
            <a:off x="7097025" y="1572974"/>
            <a:ext cx="1301049" cy="1297796"/>
          </a:xfrm>
          <a:prstGeom prst="rect">
            <a:avLst/>
          </a:prstGeom>
          <a:noFill/>
          <a:ln>
            <a:noFill/>
          </a:ln>
        </p:spPr>
      </p:pic>
      <p:pic>
        <p:nvPicPr>
          <p:cNvPr id="202" name="Google Shape;202;p28"/>
          <p:cNvPicPr preferRelativeResize="0"/>
          <p:nvPr/>
        </p:nvPicPr>
        <p:blipFill>
          <a:blip r:embed="rId7">
            <a:alphaModFix/>
          </a:blip>
          <a:stretch>
            <a:fillRect/>
          </a:stretch>
        </p:blipFill>
        <p:spPr>
          <a:xfrm>
            <a:off x="5161223" y="1572975"/>
            <a:ext cx="1815104" cy="1297799"/>
          </a:xfrm>
          <a:prstGeom prst="rect">
            <a:avLst/>
          </a:prstGeom>
          <a:noFill/>
          <a:ln>
            <a:noFill/>
          </a:ln>
        </p:spPr>
      </p:pic>
      <p:pic>
        <p:nvPicPr>
          <p:cNvPr id="203" name="Google Shape;203;p28"/>
          <p:cNvPicPr preferRelativeResize="0"/>
          <p:nvPr/>
        </p:nvPicPr>
        <p:blipFill>
          <a:blip r:embed="rId8">
            <a:alphaModFix/>
          </a:blip>
          <a:stretch>
            <a:fillRect/>
          </a:stretch>
        </p:blipFill>
        <p:spPr>
          <a:xfrm>
            <a:off x="7097024" y="3099525"/>
            <a:ext cx="1732599" cy="1156100"/>
          </a:xfrm>
          <a:prstGeom prst="rect">
            <a:avLst/>
          </a:prstGeom>
          <a:noFill/>
          <a:ln>
            <a:noFill/>
          </a:ln>
        </p:spPr>
      </p:pic>
      <p:cxnSp>
        <p:nvCxnSpPr>
          <p:cNvPr id="204" name="Google Shape;204;p28"/>
          <p:cNvCxnSpPr>
            <a:stCxn id="197" idx="0"/>
          </p:cNvCxnSpPr>
          <p:nvPr/>
        </p:nvCxnSpPr>
        <p:spPr>
          <a:xfrm>
            <a:off x="4548900" y="1505700"/>
            <a:ext cx="1086600" cy="3513600"/>
          </a:xfrm>
          <a:prstGeom prst="straightConnector1">
            <a:avLst/>
          </a:prstGeom>
          <a:noFill/>
          <a:ln w="9525" cap="flat" cmpd="sng">
            <a:solidFill>
              <a:schemeClr val="dk2"/>
            </a:solidFill>
            <a:prstDash val="solid"/>
            <a:round/>
            <a:headEnd type="none" w="med" len="med"/>
            <a:tailEnd type="none" w="med" len="med"/>
          </a:ln>
        </p:spPr>
      </p:cxnSp>
      <p:sp>
        <p:nvSpPr>
          <p:cNvPr id="205" name="Google Shape;205;p28"/>
          <p:cNvSpPr txBox="1"/>
          <p:nvPr/>
        </p:nvSpPr>
        <p:spPr>
          <a:xfrm>
            <a:off x="5501300" y="3394225"/>
            <a:ext cx="1247400" cy="6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2"/>
                </a:solidFill>
                <a:latin typeface="Roboto"/>
                <a:ea typeface="Roboto"/>
                <a:cs typeface="Roboto"/>
                <a:sym typeface="Roboto"/>
              </a:rPr>
              <a:t>y= Class=dog</a:t>
            </a:r>
            <a:endParaRPr sz="1300">
              <a:solidFill>
                <a:schemeClr val="dk2"/>
              </a:solidFill>
              <a:latin typeface="Roboto"/>
              <a:ea typeface="Roboto"/>
              <a:cs typeface="Roboto"/>
              <a:sym typeface="Roboto"/>
            </a:endParaRPr>
          </a:p>
        </p:txBody>
      </p:sp>
      <p:sp>
        <p:nvSpPr>
          <p:cNvPr id="206" name="Google Shape;206;p28"/>
          <p:cNvSpPr txBox="1"/>
          <p:nvPr/>
        </p:nvSpPr>
        <p:spPr>
          <a:xfrm>
            <a:off x="3124200" y="4255625"/>
            <a:ext cx="1247400" cy="6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2"/>
                </a:solidFill>
                <a:latin typeface="Roboto"/>
                <a:ea typeface="Roboto"/>
                <a:cs typeface="Roboto"/>
                <a:sym typeface="Roboto"/>
              </a:rPr>
              <a:t>y= Class=cat</a:t>
            </a:r>
            <a:endParaRPr sz="1300">
              <a:solidFill>
                <a:schemeClr val="dk2"/>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A1837E1C-A40B-C8D6-2995-A4757F3F1379}"/>
            </a:ext>
          </a:extLst>
        </p:cNvPr>
        <p:cNvGrpSpPr/>
        <p:nvPr/>
      </p:nvGrpSpPr>
      <p:grpSpPr>
        <a:xfrm>
          <a:off x="0" y="0"/>
          <a:ext cx="0" cy="0"/>
          <a:chOff x="0" y="0"/>
          <a:chExt cx="0" cy="0"/>
        </a:xfrm>
      </p:grpSpPr>
      <p:sp>
        <p:nvSpPr>
          <p:cNvPr id="184" name="Google Shape;184;p27">
            <a:extLst>
              <a:ext uri="{FF2B5EF4-FFF2-40B4-BE49-F238E27FC236}">
                <a16:creationId xmlns:a16="http://schemas.microsoft.com/office/drawing/2014/main" id="{63B790CE-1392-35DD-44B8-F7875A34E75B}"/>
              </a:ext>
            </a:extLst>
          </p:cNvPr>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Supervised example</a:t>
            </a:r>
            <a:endParaRPr dirty="0"/>
          </a:p>
        </p:txBody>
      </p:sp>
      <p:sp>
        <p:nvSpPr>
          <p:cNvPr id="185" name="Google Shape;185;p27">
            <a:extLst>
              <a:ext uri="{FF2B5EF4-FFF2-40B4-BE49-F238E27FC236}">
                <a16:creationId xmlns:a16="http://schemas.microsoft.com/office/drawing/2014/main" id="{E8D96C80-97F1-B1C3-0859-DE6AC172E968}"/>
              </a:ext>
            </a:extLst>
          </p:cNvPr>
          <p:cNvSpPr txBox="1">
            <a:spLocks noGrp="1"/>
          </p:cNvSpPr>
          <p:nvPr>
            <p:ph type="body" idx="1"/>
          </p:nvPr>
        </p:nvSpPr>
        <p:spPr>
          <a:xfrm>
            <a:off x="311700" y="1505700"/>
            <a:ext cx="84744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a:t>Our data (X)</a:t>
            </a:r>
            <a:endParaRPr b="1"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pic>
        <p:nvPicPr>
          <p:cNvPr id="3074" name="Picture 2">
            <a:extLst>
              <a:ext uri="{FF2B5EF4-FFF2-40B4-BE49-F238E27FC236}">
                <a16:creationId xmlns:a16="http://schemas.microsoft.com/office/drawing/2014/main" id="{0B3EEFFA-45EA-1022-06CE-50E009C61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77" t="44754" r="61016" b="2"/>
          <a:stretch>
            <a:fillRect/>
          </a:stretch>
        </p:blipFill>
        <p:spPr bwMode="auto">
          <a:xfrm>
            <a:off x="464695" y="2076137"/>
            <a:ext cx="1229194" cy="22995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7896426-8B9F-E82D-EAA4-0248B28C1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243" t="44757" r="44896" b="1706"/>
          <a:stretch>
            <a:fillRect/>
          </a:stretch>
        </p:blipFill>
        <p:spPr bwMode="auto">
          <a:xfrm>
            <a:off x="4724719" y="2571750"/>
            <a:ext cx="1061638" cy="2228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E91C76A-0D88-4545-BC14-878B7F984C5F}"/>
              </a:ext>
            </a:extLst>
          </p:cNvPr>
          <p:cNvPicPr>
            <a:picLocks noChangeAspect="1"/>
          </p:cNvPicPr>
          <p:nvPr/>
        </p:nvPicPr>
        <p:blipFill>
          <a:blip r:embed="rId4"/>
          <a:stretch>
            <a:fillRect/>
          </a:stretch>
        </p:blipFill>
        <p:spPr>
          <a:xfrm>
            <a:off x="7586807" y="2178173"/>
            <a:ext cx="1325767" cy="2243605"/>
          </a:xfrm>
          <a:prstGeom prst="rect">
            <a:avLst/>
          </a:prstGeom>
        </p:spPr>
      </p:pic>
      <p:pic>
        <p:nvPicPr>
          <p:cNvPr id="11" name="Picture 10">
            <a:extLst>
              <a:ext uri="{FF2B5EF4-FFF2-40B4-BE49-F238E27FC236}">
                <a16:creationId xmlns:a16="http://schemas.microsoft.com/office/drawing/2014/main" id="{3E30CCB9-95D1-3905-BAA9-091C4DBCA518}"/>
              </a:ext>
            </a:extLst>
          </p:cNvPr>
          <p:cNvPicPr>
            <a:picLocks noChangeAspect="1"/>
          </p:cNvPicPr>
          <p:nvPr/>
        </p:nvPicPr>
        <p:blipFill>
          <a:blip r:embed="rId5"/>
          <a:stretch>
            <a:fillRect/>
          </a:stretch>
        </p:blipFill>
        <p:spPr>
          <a:xfrm>
            <a:off x="5758289" y="1211350"/>
            <a:ext cx="1325767" cy="2243605"/>
          </a:xfrm>
          <a:prstGeom prst="rect">
            <a:avLst/>
          </a:prstGeom>
        </p:spPr>
      </p:pic>
      <p:pic>
        <p:nvPicPr>
          <p:cNvPr id="13" name="Picture 12">
            <a:extLst>
              <a:ext uri="{FF2B5EF4-FFF2-40B4-BE49-F238E27FC236}">
                <a16:creationId xmlns:a16="http://schemas.microsoft.com/office/drawing/2014/main" id="{EF6EC6ED-CBDE-3051-4EE7-80708AE00BFC}"/>
              </a:ext>
            </a:extLst>
          </p:cNvPr>
          <p:cNvPicPr>
            <a:picLocks noChangeAspect="1"/>
          </p:cNvPicPr>
          <p:nvPr/>
        </p:nvPicPr>
        <p:blipFill>
          <a:blip r:embed="rId6"/>
          <a:stretch>
            <a:fillRect/>
          </a:stretch>
        </p:blipFill>
        <p:spPr>
          <a:xfrm>
            <a:off x="3145094" y="1287405"/>
            <a:ext cx="1358800" cy="2299508"/>
          </a:xfrm>
          <a:prstGeom prst="rect">
            <a:avLst/>
          </a:prstGeom>
        </p:spPr>
      </p:pic>
      <p:pic>
        <p:nvPicPr>
          <p:cNvPr id="15" name="Picture 14">
            <a:extLst>
              <a:ext uri="{FF2B5EF4-FFF2-40B4-BE49-F238E27FC236}">
                <a16:creationId xmlns:a16="http://schemas.microsoft.com/office/drawing/2014/main" id="{4BB0B58A-FA41-8599-F332-4753406C8B58}"/>
              </a:ext>
            </a:extLst>
          </p:cNvPr>
          <p:cNvPicPr>
            <a:picLocks noChangeAspect="1"/>
          </p:cNvPicPr>
          <p:nvPr/>
        </p:nvPicPr>
        <p:blipFill>
          <a:blip r:embed="rId7"/>
          <a:stretch>
            <a:fillRect/>
          </a:stretch>
        </p:blipFill>
        <p:spPr>
          <a:xfrm>
            <a:off x="2014092" y="3157569"/>
            <a:ext cx="1061638" cy="1796618"/>
          </a:xfrm>
          <a:prstGeom prst="rect">
            <a:avLst/>
          </a:prstGeom>
        </p:spPr>
      </p:pic>
    </p:spTree>
    <p:extLst>
      <p:ext uri="{BB962C8B-B14F-4D97-AF65-F5344CB8AC3E}">
        <p14:creationId xmlns:p14="http://schemas.microsoft.com/office/powerpoint/2010/main" val="2855558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4D6D56B1-3BC5-4101-935B-72A8D4D5C370}"/>
            </a:ext>
          </a:extLst>
        </p:cNvPr>
        <p:cNvGrpSpPr/>
        <p:nvPr/>
      </p:nvGrpSpPr>
      <p:grpSpPr>
        <a:xfrm>
          <a:off x="0" y="0"/>
          <a:ext cx="0" cy="0"/>
          <a:chOff x="0" y="0"/>
          <a:chExt cx="0" cy="0"/>
        </a:xfrm>
      </p:grpSpPr>
      <p:sp>
        <p:nvSpPr>
          <p:cNvPr id="196" name="Google Shape;196;p28">
            <a:extLst>
              <a:ext uri="{FF2B5EF4-FFF2-40B4-BE49-F238E27FC236}">
                <a16:creationId xmlns:a16="http://schemas.microsoft.com/office/drawing/2014/main" id="{E9F8DA3D-24A0-2705-78A8-E10839423E53}"/>
              </a:ext>
            </a:extLst>
          </p:cNvPr>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Supervised example</a:t>
            </a:r>
            <a:endParaRPr/>
          </a:p>
        </p:txBody>
      </p:sp>
      <p:sp>
        <p:nvSpPr>
          <p:cNvPr id="197" name="Google Shape;197;p28">
            <a:extLst>
              <a:ext uri="{FF2B5EF4-FFF2-40B4-BE49-F238E27FC236}">
                <a16:creationId xmlns:a16="http://schemas.microsoft.com/office/drawing/2014/main" id="{9AA0111E-54EE-0F31-A5A1-EC0359AF06D3}"/>
              </a:ext>
            </a:extLst>
          </p:cNvPr>
          <p:cNvSpPr txBox="1">
            <a:spLocks noGrp="1"/>
          </p:cNvSpPr>
          <p:nvPr>
            <p:ph type="body" idx="1"/>
          </p:nvPr>
        </p:nvSpPr>
        <p:spPr>
          <a:xfrm>
            <a:off x="311700" y="1505700"/>
            <a:ext cx="84744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a:t>Our labels (y)</a:t>
            </a:r>
            <a:endParaRPr b="1" dirty="0"/>
          </a:p>
          <a:p>
            <a:pPr marL="0" lvl="0" indent="0" algn="l" rtl="0">
              <a:spcBef>
                <a:spcPts val="1200"/>
              </a:spcBef>
              <a:spcAft>
                <a:spcPts val="1200"/>
              </a:spcAft>
              <a:buNone/>
            </a:pPr>
            <a:endParaRPr dirty="0"/>
          </a:p>
        </p:txBody>
      </p:sp>
      <p:cxnSp>
        <p:nvCxnSpPr>
          <p:cNvPr id="204" name="Google Shape;204;p28">
            <a:extLst>
              <a:ext uri="{FF2B5EF4-FFF2-40B4-BE49-F238E27FC236}">
                <a16:creationId xmlns:a16="http://schemas.microsoft.com/office/drawing/2014/main" id="{458495DF-C40C-8088-DFCB-8BBD82B924FC}"/>
              </a:ext>
            </a:extLst>
          </p:cNvPr>
          <p:cNvCxnSpPr>
            <a:stCxn id="197" idx="0"/>
          </p:cNvCxnSpPr>
          <p:nvPr/>
        </p:nvCxnSpPr>
        <p:spPr>
          <a:xfrm>
            <a:off x="4548900" y="1505700"/>
            <a:ext cx="1086600" cy="3513600"/>
          </a:xfrm>
          <a:prstGeom prst="straightConnector1">
            <a:avLst/>
          </a:prstGeom>
          <a:noFill/>
          <a:ln w="9525" cap="flat" cmpd="sng">
            <a:solidFill>
              <a:schemeClr val="dk2"/>
            </a:solidFill>
            <a:prstDash val="solid"/>
            <a:round/>
            <a:headEnd type="none" w="med" len="med"/>
            <a:tailEnd type="none" w="med" len="med"/>
          </a:ln>
        </p:spPr>
      </p:cxnSp>
      <p:sp>
        <p:nvSpPr>
          <p:cNvPr id="205" name="Google Shape;205;p28">
            <a:extLst>
              <a:ext uri="{FF2B5EF4-FFF2-40B4-BE49-F238E27FC236}">
                <a16:creationId xmlns:a16="http://schemas.microsoft.com/office/drawing/2014/main" id="{F7F073FC-324D-6759-6863-5DAED5D90753}"/>
              </a:ext>
            </a:extLst>
          </p:cNvPr>
          <p:cNvSpPr txBox="1"/>
          <p:nvPr/>
        </p:nvSpPr>
        <p:spPr>
          <a:xfrm>
            <a:off x="5726152" y="4324433"/>
            <a:ext cx="2683331" cy="6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dirty="0">
                <a:solidFill>
                  <a:schemeClr val="dk2"/>
                </a:solidFill>
                <a:latin typeface="Roboto"/>
                <a:ea typeface="Roboto"/>
                <a:cs typeface="Roboto"/>
                <a:sym typeface="Roboto"/>
              </a:rPr>
              <a:t>y= Class= decision / action</a:t>
            </a:r>
            <a:endParaRPr sz="1300" b="1" dirty="0">
              <a:solidFill>
                <a:schemeClr val="dk2"/>
              </a:solidFill>
              <a:latin typeface="Roboto"/>
              <a:ea typeface="Roboto"/>
              <a:cs typeface="Roboto"/>
              <a:sym typeface="Roboto"/>
            </a:endParaRPr>
          </a:p>
        </p:txBody>
      </p:sp>
      <p:sp>
        <p:nvSpPr>
          <p:cNvPr id="206" name="Google Shape;206;p28">
            <a:extLst>
              <a:ext uri="{FF2B5EF4-FFF2-40B4-BE49-F238E27FC236}">
                <a16:creationId xmlns:a16="http://schemas.microsoft.com/office/drawing/2014/main" id="{27190EF0-9DC2-9363-69A3-F29F9BFB1C10}"/>
              </a:ext>
            </a:extLst>
          </p:cNvPr>
          <p:cNvSpPr txBox="1"/>
          <p:nvPr/>
        </p:nvSpPr>
        <p:spPr>
          <a:xfrm>
            <a:off x="2189727" y="4324433"/>
            <a:ext cx="2668249" cy="6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dirty="0">
                <a:solidFill>
                  <a:schemeClr val="dk2"/>
                </a:solidFill>
                <a:latin typeface="Roboto"/>
                <a:ea typeface="Roboto"/>
                <a:cs typeface="Roboto"/>
                <a:sym typeface="Roboto"/>
              </a:rPr>
              <a:t>y = Class=sensory cue/ touch</a:t>
            </a:r>
            <a:endParaRPr sz="1300" b="1" dirty="0">
              <a:solidFill>
                <a:schemeClr val="dk2"/>
              </a:solidFill>
              <a:latin typeface="Roboto"/>
              <a:ea typeface="Roboto"/>
              <a:cs typeface="Roboto"/>
              <a:sym typeface="Roboto"/>
            </a:endParaRPr>
          </a:p>
        </p:txBody>
      </p:sp>
      <p:pic>
        <p:nvPicPr>
          <p:cNvPr id="2" name="Picture 4">
            <a:extLst>
              <a:ext uri="{FF2B5EF4-FFF2-40B4-BE49-F238E27FC236}">
                <a16:creationId xmlns:a16="http://schemas.microsoft.com/office/drawing/2014/main" id="{1683BE74-C292-BC58-C024-E0D811771A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243" t="44757" r="44896" b="1706"/>
          <a:stretch>
            <a:fillRect/>
          </a:stretch>
        </p:blipFill>
        <p:spPr bwMode="auto">
          <a:xfrm>
            <a:off x="5350325" y="1871266"/>
            <a:ext cx="1061638" cy="22284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1C4CA18-FDA2-E0F9-341E-260419276CF9}"/>
              </a:ext>
            </a:extLst>
          </p:cNvPr>
          <p:cNvPicPr>
            <a:picLocks noChangeAspect="1"/>
          </p:cNvPicPr>
          <p:nvPr/>
        </p:nvPicPr>
        <p:blipFill>
          <a:blip r:embed="rId4"/>
          <a:stretch>
            <a:fillRect/>
          </a:stretch>
        </p:blipFill>
        <p:spPr>
          <a:xfrm>
            <a:off x="7652009" y="1933653"/>
            <a:ext cx="1325767" cy="2243605"/>
          </a:xfrm>
          <a:prstGeom prst="rect">
            <a:avLst/>
          </a:prstGeom>
        </p:spPr>
      </p:pic>
      <p:pic>
        <p:nvPicPr>
          <p:cNvPr id="4" name="Picture 3">
            <a:extLst>
              <a:ext uri="{FF2B5EF4-FFF2-40B4-BE49-F238E27FC236}">
                <a16:creationId xmlns:a16="http://schemas.microsoft.com/office/drawing/2014/main" id="{EA8E4ECF-4D39-F9FD-2D4D-423AD5C6C409}"/>
              </a:ext>
            </a:extLst>
          </p:cNvPr>
          <p:cNvPicPr>
            <a:picLocks noChangeAspect="1"/>
          </p:cNvPicPr>
          <p:nvPr/>
        </p:nvPicPr>
        <p:blipFill>
          <a:blip r:embed="rId5"/>
          <a:stretch>
            <a:fillRect/>
          </a:stretch>
        </p:blipFill>
        <p:spPr>
          <a:xfrm>
            <a:off x="6369103" y="637103"/>
            <a:ext cx="1325767" cy="2243605"/>
          </a:xfrm>
          <a:prstGeom prst="rect">
            <a:avLst/>
          </a:prstGeom>
        </p:spPr>
      </p:pic>
      <p:pic>
        <p:nvPicPr>
          <p:cNvPr id="5" name="Picture 2">
            <a:extLst>
              <a:ext uri="{FF2B5EF4-FFF2-40B4-BE49-F238E27FC236}">
                <a16:creationId xmlns:a16="http://schemas.microsoft.com/office/drawing/2014/main" id="{B38C03D7-5A34-8254-E593-084D93427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77" t="44754" r="61016" b="2"/>
          <a:stretch>
            <a:fillRect/>
          </a:stretch>
        </p:blipFill>
        <p:spPr bwMode="auto">
          <a:xfrm>
            <a:off x="1056711" y="2112746"/>
            <a:ext cx="1229194" cy="22995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8B2ABE0-D0FF-11FA-9266-861B49FDCFB2}"/>
              </a:ext>
            </a:extLst>
          </p:cNvPr>
          <p:cNvPicPr>
            <a:picLocks noChangeAspect="1"/>
          </p:cNvPicPr>
          <p:nvPr/>
        </p:nvPicPr>
        <p:blipFill>
          <a:blip r:embed="rId6"/>
          <a:stretch>
            <a:fillRect/>
          </a:stretch>
        </p:blipFill>
        <p:spPr>
          <a:xfrm>
            <a:off x="2699716" y="1877750"/>
            <a:ext cx="1358800" cy="2299508"/>
          </a:xfrm>
          <a:prstGeom prst="rect">
            <a:avLst/>
          </a:prstGeom>
        </p:spPr>
      </p:pic>
    </p:spTree>
    <p:extLst>
      <p:ext uri="{BB962C8B-B14F-4D97-AF65-F5344CB8AC3E}">
        <p14:creationId xmlns:p14="http://schemas.microsoft.com/office/powerpoint/2010/main" val="3869028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Un-supervised example</a:t>
            </a:r>
            <a:endParaRPr/>
          </a:p>
        </p:txBody>
      </p:sp>
      <p:sp>
        <p:nvSpPr>
          <p:cNvPr id="233" name="Google Shape;233;p31"/>
          <p:cNvSpPr txBox="1">
            <a:spLocks noGrp="1"/>
          </p:cNvSpPr>
          <p:nvPr>
            <p:ph type="body" idx="1"/>
          </p:nvPr>
        </p:nvSpPr>
        <p:spPr>
          <a:xfrm>
            <a:off x="839449" y="1992370"/>
            <a:ext cx="3732551" cy="222736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Using a clustering method known as </a:t>
            </a:r>
            <a:r>
              <a:rPr lang="en-GB" b="1" dirty="0"/>
              <a:t>k-means </a:t>
            </a:r>
            <a:r>
              <a:rPr lang="en-GB" dirty="0"/>
              <a:t>we can clearly segment the data into classes</a:t>
            </a:r>
            <a:endParaRPr dirty="0"/>
          </a:p>
          <a:p>
            <a:pPr marL="0" lvl="0" indent="0" algn="l" rtl="0">
              <a:spcBef>
                <a:spcPts val="1200"/>
              </a:spcBef>
              <a:spcAft>
                <a:spcPts val="0"/>
              </a:spcAft>
              <a:buNone/>
            </a:pPr>
            <a:r>
              <a:rPr lang="en-GB" dirty="0"/>
              <a:t>This method does not need labelling</a:t>
            </a:r>
            <a:endParaRPr dirty="0"/>
          </a:p>
          <a:p>
            <a:pPr marL="0" lvl="0" indent="0" algn="l" rtl="0">
              <a:spcBef>
                <a:spcPts val="1200"/>
              </a:spcBef>
              <a:spcAft>
                <a:spcPts val="1200"/>
              </a:spcAft>
              <a:buNone/>
            </a:pPr>
            <a:r>
              <a:rPr lang="en-GB" dirty="0"/>
              <a:t> </a:t>
            </a:r>
          </a:p>
        </p:txBody>
      </p:sp>
      <p:pic>
        <p:nvPicPr>
          <p:cNvPr id="12" name="Picture 11">
            <a:extLst>
              <a:ext uri="{FF2B5EF4-FFF2-40B4-BE49-F238E27FC236}">
                <a16:creationId xmlns:a16="http://schemas.microsoft.com/office/drawing/2014/main" id="{36E3F636-49BA-D7B7-D1D6-E22305273EB7}"/>
              </a:ext>
            </a:extLst>
          </p:cNvPr>
          <p:cNvPicPr>
            <a:picLocks noChangeAspect="1"/>
          </p:cNvPicPr>
          <p:nvPr/>
        </p:nvPicPr>
        <p:blipFill>
          <a:blip r:embed="rId3"/>
          <a:stretch>
            <a:fillRect/>
          </a:stretch>
        </p:blipFill>
        <p:spPr>
          <a:xfrm>
            <a:off x="5021354" y="1155414"/>
            <a:ext cx="3951296" cy="35020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Supervised vs unsupervised</a:t>
            </a:r>
            <a:endParaRPr/>
          </a:p>
        </p:txBody>
      </p:sp>
      <p:sp>
        <p:nvSpPr>
          <p:cNvPr id="240" name="Google Shape;240;p32"/>
          <p:cNvSpPr txBox="1">
            <a:spLocks noGrp="1"/>
          </p:cNvSpPr>
          <p:nvPr>
            <p:ph type="body" idx="1"/>
          </p:nvPr>
        </p:nvSpPr>
        <p:spPr>
          <a:xfrm>
            <a:off x="321748" y="1837295"/>
            <a:ext cx="5522700" cy="2232287"/>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GB" sz="1800" dirty="0"/>
              <a:t>Labelling data costs time (and money)</a:t>
            </a:r>
            <a:endParaRPr sz="1800" dirty="0"/>
          </a:p>
          <a:p>
            <a:pPr marL="0" lvl="0" indent="0" algn="l" rtl="0">
              <a:spcBef>
                <a:spcPts val="1200"/>
              </a:spcBef>
              <a:spcAft>
                <a:spcPts val="0"/>
              </a:spcAft>
              <a:buNone/>
            </a:pPr>
            <a:r>
              <a:rPr lang="en-GB" sz="1800" dirty="0"/>
              <a:t>Data needs to be high quality and relevant for unsupervised</a:t>
            </a:r>
            <a:endParaRPr sz="1800" dirty="0"/>
          </a:p>
          <a:p>
            <a:pPr marL="0" lvl="0" indent="0" algn="l" rtl="0">
              <a:spcBef>
                <a:spcPts val="1200"/>
              </a:spcBef>
              <a:spcAft>
                <a:spcPts val="0"/>
              </a:spcAft>
              <a:buNone/>
            </a:pPr>
            <a:r>
              <a:rPr lang="en-GB" sz="1800" dirty="0"/>
              <a:t>Unsupervised is helpful when data gathering is challenging </a:t>
            </a:r>
            <a:r>
              <a:rPr lang="en-GB" sz="1800" dirty="0" err="1"/>
              <a:t>eg.</a:t>
            </a:r>
            <a:r>
              <a:rPr lang="en-GB" sz="1800" dirty="0"/>
              <a:t> labelling something you don’t always know. </a:t>
            </a:r>
            <a:endParaRPr dirty="0"/>
          </a:p>
        </p:txBody>
      </p:sp>
      <p:grpSp>
        <p:nvGrpSpPr>
          <p:cNvPr id="6" name="Group 5">
            <a:extLst>
              <a:ext uri="{FF2B5EF4-FFF2-40B4-BE49-F238E27FC236}">
                <a16:creationId xmlns:a16="http://schemas.microsoft.com/office/drawing/2014/main" id="{9C415C6A-8175-7FAC-6E9A-1A690EC99DD1}"/>
              </a:ext>
            </a:extLst>
          </p:cNvPr>
          <p:cNvGrpSpPr/>
          <p:nvPr/>
        </p:nvGrpSpPr>
        <p:grpSpPr>
          <a:xfrm>
            <a:off x="5691263" y="1193307"/>
            <a:ext cx="3016229" cy="1493417"/>
            <a:chOff x="2734597" y="1183399"/>
            <a:chExt cx="5784661" cy="2313483"/>
          </a:xfrm>
        </p:grpSpPr>
        <p:pic>
          <p:nvPicPr>
            <p:cNvPr id="2" name="Picture 1">
              <a:extLst>
                <a:ext uri="{FF2B5EF4-FFF2-40B4-BE49-F238E27FC236}">
                  <a16:creationId xmlns:a16="http://schemas.microsoft.com/office/drawing/2014/main" id="{75CC50FC-8069-8A3A-4055-9CF3B3F3CA4A}"/>
                </a:ext>
              </a:extLst>
            </p:cNvPr>
            <p:cNvPicPr>
              <a:picLocks noChangeAspect="1"/>
            </p:cNvPicPr>
            <p:nvPr/>
          </p:nvPicPr>
          <p:blipFill>
            <a:blip r:embed="rId3"/>
            <a:stretch>
              <a:fillRect/>
            </a:stretch>
          </p:blipFill>
          <p:spPr>
            <a:xfrm>
              <a:off x="7193492" y="1183399"/>
              <a:ext cx="1325766" cy="2243605"/>
            </a:xfrm>
            <a:prstGeom prst="rect">
              <a:avLst/>
            </a:prstGeom>
          </p:spPr>
        </p:pic>
        <p:pic>
          <p:nvPicPr>
            <p:cNvPr id="3" name="Picture 2">
              <a:extLst>
                <a:ext uri="{FF2B5EF4-FFF2-40B4-BE49-F238E27FC236}">
                  <a16:creationId xmlns:a16="http://schemas.microsoft.com/office/drawing/2014/main" id="{87D0077A-C23A-E929-4BC2-80843E495303}"/>
                </a:ext>
              </a:extLst>
            </p:cNvPr>
            <p:cNvPicPr>
              <a:picLocks noChangeAspect="1"/>
            </p:cNvPicPr>
            <p:nvPr/>
          </p:nvPicPr>
          <p:blipFill>
            <a:blip r:embed="rId4"/>
            <a:stretch>
              <a:fillRect/>
            </a:stretch>
          </p:blipFill>
          <p:spPr>
            <a:xfrm>
              <a:off x="5758289" y="1211350"/>
              <a:ext cx="1325767" cy="2243605"/>
            </a:xfrm>
            <a:prstGeom prst="rect">
              <a:avLst/>
            </a:prstGeom>
          </p:spPr>
        </p:pic>
        <p:pic>
          <p:nvPicPr>
            <p:cNvPr id="4" name="Picture 3">
              <a:extLst>
                <a:ext uri="{FF2B5EF4-FFF2-40B4-BE49-F238E27FC236}">
                  <a16:creationId xmlns:a16="http://schemas.microsoft.com/office/drawing/2014/main" id="{0AD575D6-0B38-C424-B44A-B0424ABB6C6B}"/>
                </a:ext>
              </a:extLst>
            </p:cNvPr>
            <p:cNvPicPr>
              <a:picLocks noChangeAspect="1"/>
            </p:cNvPicPr>
            <p:nvPr/>
          </p:nvPicPr>
          <p:blipFill>
            <a:blip r:embed="rId5"/>
            <a:stretch>
              <a:fillRect/>
            </a:stretch>
          </p:blipFill>
          <p:spPr>
            <a:xfrm>
              <a:off x="4148115" y="1183399"/>
              <a:ext cx="1358799" cy="2299508"/>
            </a:xfrm>
            <a:prstGeom prst="rect">
              <a:avLst/>
            </a:prstGeom>
          </p:spPr>
        </p:pic>
        <p:pic>
          <p:nvPicPr>
            <p:cNvPr id="5" name="Picture 4">
              <a:extLst>
                <a:ext uri="{FF2B5EF4-FFF2-40B4-BE49-F238E27FC236}">
                  <a16:creationId xmlns:a16="http://schemas.microsoft.com/office/drawing/2014/main" id="{C336009D-8DF2-150E-B8A3-EEAE81CC34CA}"/>
                </a:ext>
              </a:extLst>
            </p:cNvPr>
            <p:cNvPicPr>
              <a:picLocks noChangeAspect="1"/>
            </p:cNvPicPr>
            <p:nvPr/>
          </p:nvPicPr>
          <p:blipFill>
            <a:blip r:embed="rId6"/>
            <a:stretch>
              <a:fillRect/>
            </a:stretch>
          </p:blipFill>
          <p:spPr>
            <a:xfrm>
              <a:off x="2734597" y="1197377"/>
              <a:ext cx="1358799" cy="2299505"/>
            </a:xfrm>
            <a:prstGeom prst="rect">
              <a:avLst/>
            </a:prstGeom>
          </p:spPr>
        </p:pic>
      </p:grpSp>
      <p:pic>
        <p:nvPicPr>
          <p:cNvPr id="7" name="Picture 6">
            <a:extLst>
              <a:ext uri="{FF2B5EF4-FFF2-40B4-BE49-F238E27FC236}">
                <a16:creationId xmlns:a16="http://schemas.microsoft.com/office/drawing/2014/main" id="{07C738C5-A778-5EB0-19CB-FD518E0B22A0}"/>
              </a:ext>
            </a:extLst>
          </p:cNvPr>
          <p:cNvPicPr>
            <a:picLocks noChangeAspect="1"/>
          </p:cNvPicPr>
          <p:nvPr/>
        </p:nvPicPr>
        <p:blipFill>
          <a:blip r:embed="rId7"/>
          <a:stretch>
            <a:fillRect/>
          </a:stretch>
        </p:blipFill>
        <p:spPr>
          <a:xfrm>
            <a:off x="6367123" y="2874551"/>
            <a:ext cx="1994729" cy="17679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Overview of Classification</a:t>
            </a:r>
            <a:endParaRPr/>
          </a:p>
        </p:txBody>
      </p:sp>
      <p:sp>
        <p:nvSpPr>
          <p:cNvPr id="99" name="Google Shape;99;p16"/>
          <p:cNvSpPr txBox="1">
            <a:spLocks noGrp="1"/>
          </p:cNvSpPr>
          <p:nvPr>
            <p:ph type="body" idx="1"/>
          </p:nvPr>
        </p:nvSpPr>
        <p:spPr>
          <a:xfrm>
            <a:off x="1566044" y="1646017"/>
            <a:ext cx="3728700" cy="3002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dirty="0"/>
              <a:t>Classification is </a:t>
            </a:r>
            <a:r>
              <a:rPr lang="en-GB" dirty="0" err="1"/>
              <a:t>is</a:t>
            </a:r>
            <a:r>
              <a:rPr lang="en-GB" dirty="0"/>
              <a:t> a machine learning technique used to </a:t>
            </a:r>
            <a:r>
              <a:rPr lang="en-GB" b="1" u="sng" dirty="0">
                <a:solidFill>
                  <a:schemeClr val="accent1"/>
                </a:solidFill>
              </a:rPr>
              <a:t>categorize data into distinct groups or classes</a:t>
            </a:r>
            <a:r>
              <a:rPr lang="en-GB" dirty="0"/>
              <a:t>. It helps us assign </a:t>
            </a:r>
            <a:r>
              <a:rPr lang="en-GB" u="sng" dirty="0">
                <a:solidFill>
                  <a:srgbClr val="00B050"/>
                </a:solidFill>
              </a:rPr>
              <a:t>labels</a:t>
            </a:r>
            <a:r>
              <a:rPr lang="en-GB" dirty="0"/>
              <a:t> to new data points based on </a:t>
            </a:r>
            <a:r>
              <a:rPr lang="en-GB" b="1" dirty="0">
                <a:solidFill>
                  <a:srgbClr val="00B050"/>
                </a:solidFill>
              </a:rPr>
              <a:t>patterns</a:t>
            </a:r>
            <a:r>
              <a:rPr lang="en-GB" dirty="0"/>
              <a:t> learned from past data.</a:t>
            </a:r>
            <a:endParaRPr dirty="0"/>
          </a:p>
        </p:txBody>
      </p:sp>
      <p:pic>
        <p:nvPicPr>
          <p:cNvPr id="100" name="Google Shape;100;p16"/>
          <p:cNvPicPr preferRelativeResize="0"/>
          <p:nvPr/>
        </p:nvPicPr>
        <p:blipFill>
          <a:blip r:embed="rId3">
            <a:alphaModFix/>
          </a:blip>
          <a:stretch>
            <a:fillRect/>
          </a:stretch>
        </p:blipFill>
        <p:spPr>
          <a:xfrm>
            <a:off x="5767361" y="1646017"/>
            <a:ext cx="2700395" cy="239195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2400250" y="4997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Binary Classification</a:t>
            </a:r>
            <a:endParaRPr/>
          </a:p>
        </p:txBody>
      </p:sp>
      <p:sp>
        <p:nvSpPr>
          <p:cNvPr id="120" name="Google Shape;120;p18"/>
          <p:cNvSpPr txBox="1">
            <a:spLocks noGrp="1"/>
          </p:cNvSpPr>
          <p:nvPr>
            <p:ph type="body" idx="1"/>
          </p:nvPr>
        </p:nvSpPr>
        <p:spPr>
          <a:xfrm>
            <a:off x="1805900" y="1057675"/>
            <a:ext cx="68226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dirty="0"/>
              <a:t>Goal: find </a:t>
            </a:r>
            <a:r>
              <a:rPr lang="en-GB" sz="1700" dirty="0">
                <a:solidFill>
                  <a:srgbClr val="000000"/>
                </a:solidFill>
                <a:latin typeface="Arial"/>
                <a:ea typeface="Arial"/>
                <a:cs typeface="Arial"/>
                <a:sym typeface="Arial"/>
              </a:rPr>
              <a:t>decision boundary </a:t>
            </a:r>
            <a:r>
              <a:rPr lang="en-GB" sz="1700" i="1" dirty="0">
                <a:latin typeface="Arial"/>
                <a:ea typeface="Arial"/>
                <a:cs typeface="Arial"/>
                <a:sym typeface="Arial"/>
              </a:rPr>
              <a:t>(dividing line between classes)</a:t>
            </a:r>
            <a:endParaRPr sz="1700" i="1" dirty="0">
              <a:latin typeface="Arial"/>
              <a:ea typeface="Arial"/>
              <a:cs typeface="Arial"/>
              <a:sym typeface="Arial"/>
            </a:endParaRPr>
          </a:p>
          <a:p>
            <a:pPr marL="0" lvl="0" indent="0" algn="l" rtl="0">
              <a:spcBef>
                <a:spcPts val="1200"/>
              </a:spcBef>
              <a:spcAft>
                <a:spcPts val="1200"/>
              </a:spcAft>
              <a:buNone/>
            </a:pPr>
            <a:endParaRPr sz="1700" dirty="0"/>
          </a:p>
        </p:txBody>
      </p:sp>
      <p:pic>
        <p:nvPicPr>
          <p:cNvPr id="121" name="Google Shape;121;p18"/>
          <p:cNvPicPr preferRelativeResize="0"/>
          <p:nvPr/>
        </p:nvPicPr>
        <p:blipFill>
          <a:blip r:embed="rId3">
            <a:alphaModFix/>
          </a:blip>
          <a:stretch>
            <a:fillRect/>
          </a:stretch>
        </p:blipFill>
        <p:spPr>
          <a:xfrm>
            <a:off x="205700" y="2241575"/>
            <a:ext cx="2495900" cy="2208450"/>
          </a:xfrm>
          <a:prstGeom prst="rect">
            <a:avLst/>
          </a:prstGeom>
          <a:noFill/>
          <a:ln>
            <a:noFill/>
          </a:ln>
        </p:spPr>
      </p:pic>
      <p:pic>
        <p:nvPicPr>
          <p:cNvPr id="122" name="Google Shape;122;p18"/>
          <p:cNvPicPr preferRelativeResize="0"/>
          <p:nvPr/>
        </p:nvPicPr>
        <p:blipFill rotWithShape="1">
          <a:blip r:embed="rId4">
            <a:alphaModFix/>
          </a:blip>
          <a:srcRect l="31696" t="13537" r="13485" b="5497"/>
          <a:stretch/>
        </p:blipFill>
        <p:spPr>
          <a:xfrm>
            <a:off x="3852325" y="2434637"/>
            <a:ext cx="1397000" cy="1506125"/>
          </a:xfrm>
          <a:prstGeom prst="rect">
            <a:avLst/>
          </a:prstGeom>
          <a:noFill/>
          <a:ln>
            <a:noFill/>
          </a:ln>
        </p:spPr>
      </p:pic>
      <p:sp>
        <p:nvSpPr>
          <p:cNvPr id="123" name="Google Shape;123;p18"/>
          <p:cNvSpPr txBox="1">
            <a:spLocks noGrp="1"/>
          </p:cNvSpPr>
          <p:nvPr>
            <p:ph type="body" idx="1"/>
          </p:nvPr>
        </p:nvSpPr>
        <p:spPr>
          <a:xfrm>
            <a:off x="3616350" y="3940775"/>
            <a:ext cx="1767000" cy="444300"/>
          </a:xfrm>
          <a:prstGeom prst="rect">
            <a:avLst/>
          </a:prstGeom>
        </p:spPr>
        <p:txBody>
          <a:bodyPr spcFirstLastPara="1" wrap="square" lIns="91425" tIns="91425" rIns="91425" bIns="91425" anchor="t" anchorCtr="0">
            <a:noAutofit/>
          </a:bodyPr>
          <a:lstStyle/>
          <a:p>
            <a:pPr marL="0" lvl="0" indent="457200" algn="l" rtl="0">
              <a:spcBef>
                <a:spcPts val="0"/>
              </a:spcBef>
              <a:spcAft>
                <a:spcPts val="1200"/>
              </a:spcAft>
              <a:buNone/>
            </a:pPr>
            <a:r>
              <a:rPr lang="en-GB" sz="1400"/>
              <a:t>Cat or Dog?</a:t>
            </a:r>
            <a:endParaRPr sz="1400"/>
          </a:p>
        </p:txBody>
      </p:sp>
      <p:pic>
        <p:nvPicPr>
          <p:cNvPr id="124" name="Google Shape;124;p18"/>
          <p:cNvPicPr preferRelativeResize="0"/>
          <p:nvPr/>
        </p:nvPicPr>
        <p:blipFill>
          <a:blip r:embed="rId5">
            <a:alphaModFix/>
          </a:blip>
          <a:stretch>
            <a:fillRect/>
          </a:stretch>
        </p:blipFill>
        <p:spPr>
          <a:xfrm>
            <a:off x="6217300" y="2447026"/>
            <a:ext cx="2714702" cy="2055301"/>
          </a:xfrm>
          <a:prstGeom prst="rect">
            <a:avLst/>
          </a:prstGeom>
          <a:noFill/>
          <a:ln>
            <a:noFill/>
          </a:ln>
        </p:spPr>
      </p:pic>
      <p:sp>
        <p:nvSpPr>
          <p:cNvPr id="125" name="Google Shape;125;p18"/>
          <p:cNvSpPr txBox="1"/>
          <p:nvPr/>
        </p:nvSpPr>
        <p:spPr>
          <a:xfrm>
            <a:off x="5725000" y="2154825"/>
            <a:ext cx="1838100" cy="2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2"/>
                </a:solidFill>
                <a:latin typeface="Lato"/>
                <a:ea typeface="Lato"/>
                <a:cs typeface="Lato"/>
                <a:sym typeface="Lato"/>
              </a:rPr>
              <a:t>Probability(Cat)</a:t>
            </a:r>
            <a:endParaRPr sz="1200">
              <a:solidFill>
                <a:schemeClr val="dk2"/>
              </a:solidFill>
              <a:latin typeface="Lato"/>
              <a:ea typeface="Lato"/>
              <a:cs typeface="Lato"/>
              <a:sym typeface="Lato"/>
            </a:endParaRPr>
          </a:p>
        </p:txBody>
      </p:sp>
      <p:sp>
        <p:nvSpPr>
          <p:cNvPr id="126" name="Google Shape;126;p18"/>
          <p:cNvSpPr txBox="1"/>
          <p:nvPr/>
        </p:nvSpPr>
        <p:spPr>
          <a:xfrm>
            <a:off x="7526700" y="4297875"/>
            <a:ext cx="1617300" cy="2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2"/>
                </a:solidFill>
                <a:latin typeface="Lato"/>
                <a:ea typeface="Lato"/>
                <a:cs typeface="Lato"/>
                <a:sym typeface="Lato"/>
              </a:rPr>
              <a:t>Features(weighted)</a:t>
            </a:r>
            <a:endParaRPr sz="1200">
              <a:solidFill>
                <a:schemeClr val="dk2"/>
              </a:solidFill>
              <a:latin typeface="Lato"/>
              <a:ea typeface="Lato"/>
              <a:cs typeface="Lato"/>
              <a:sym typeface="Lato"/>
            </a:endParaRPr>
          </a:p>
        </p:txBody>
      </p:sp>
      <p:cxnSp>
        <p:nvCxnSpPr>
          <p:cNvPr id="127" name="Google Shape;127;p18"/>
          <p:cNvCxnSpPr/>
          <p:nvPr/>
        </p:nvCxnSpPr>
        <p:spPr>
          <a:xfrm flipH="1">
            <a:off x="2765425" y="3187700"/>
            <a:ext cx="1086900" cy="900"/>
          </a:xfrm>
          <a:prstGeom prst="straightConnector1">
            <a:avLst/>
          </a:prstGeom>
          <a:noFill/>
          <a:ln w="9525" cap="flat" cmpd="sng">
            <a:solidFill>
              <a:schemeClr val="dk2"/>
            </a:solidFill>
            <a:prstDash val="solid"/>
            <a:round/>
            <a:headEnd type="none" w="med" len="med"/>
            <a:tailEnd type="stealth" w="med" len="med"/>
          </a:ln>
        </p:spPr>
      </p:cxnSp>
      <p:cxnSp>
        <p:nvCxnSpPr>
          <p:cNvPr id="128" name="Google Shape;128;p18"/>
          <p:cNvCxnSpPr>
            <a:stCxn id="122" idx="3"/>
          </p:cNvCxnSpPr>
          <p:nvPr/>
        </p:nvCxnSpPr>
        <p:spPr>
          <a:xfrm rot="10800000" flipH="1">
            <a:off x="5249325" y="3182600"/>
            <a:ext cx="1074300" cy="5100"/>
          </a:xfrm>
          <a:prstGeom prst="straightConnector1">
            <a:avLst/>
          </a:prstGeom>
          <a:noFill/>
          <a:ln w="9525" cap="flat" cmpd="sng">
            <a:solidFill>
              <a:schemeClr val="dk2"/>
            </a:solidFill>
            <a:prstDash val="solid"/>
            <a:round/>
            <a:headEnd type="none" w="med" len="med"/>
            <a:tailEnd type="stealth" w="med" len="med"/>
          </a:ln>
        </p:spPr>
      </p:cxnSp>
      <p:sp>
        <p:nvSpPr>
          <p:cNvPr id="129" name="Google Shape;129;p18"/>
          <p:cNvSpPr txBox="1"/>
          <p:nvPr/>
        </p:nvSpPr>
        <p:spPr>
          <a:xfrm>
            <a:off x="2827600" y="2820050"/>
            <a:ext cx="108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i="1" dirty="0">
                <a:solidFill>
                  <a:schemeClr val="dk2"/>
                </a:solidFill>
                <a:latin typeface="Lato"/>
                <a:ea typeface="Lato"/>
                <a:cs typeface="Lato"/>
                <a:sym typeface="Lato"/>
              </a:rPr>
              <a:t>Geometrically </a:t>
            </a:r>
            <a:endParaRPr sz="1100" i="1" dirty="0">
              <a:solidFill>
                <a:schemeClr val="dk2"/>
              </a:solidFill>
              <a:latin typeface="Lato"/>
              <a:ea typeface="Lato"/>
              <a:cs typeface="Lato"/>
              <a:sym typeface="Lato"/>
            </a:endParaRPr>
          </a:p>
        </p:txBody>
      </p:sp>
      <p:sp>
        <p:nvSpPr>
          <p:cNvPr id="130" name="Google Shape;130;p18"/>
          <p:cNvSpPr txBox="1"/>
          <p:nvPr/>
        </p:nvSpPr>
        <p:spPr>
          <a:xfrm>
            <a:off x="5249325" y="2835500"/>
            <a:ext cx="1135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i="1">
                <a:solidFill>
                  <a:schemeClr val="dk2"/>
                </a:solidFill>
                <a:latin typeface="Lato"/>
                <a:ea typeface="Lato"/>
                <a:cs typeface="Lato"/>
                <a:sym typeface="Lato"/>
              </a:rPr>
              <a:t>Probabilistically </a:t>
            </a:r>
            <a:endParaRPr sz="1100" i="1">
              <a:solidFill>
                <a:schemeClr val="dk2"/>
              </a:solidFill>
              <a:latin typeface="Lato"/>
              <a:ea typeface="Lato"/>
              <a:cs typeface="Lato"/>
              <a:sym typeface="Lato"/>
            </a:endParaRPr>
          </a:p>
        </p:txBody>
      </p:sp>
      <p:sp>
        <p:nvSpPr>
          <p:cNvPr id="131" name="Google Shape;131;p18"/>
          <p:cNvSpPr/>
          <p:nvPr/>
        </p:nvSpPr>
        <p:spPr>
          <a:xfrm>
            <a:off x="858250" y="1895275"/>
            <a:ext cx="900000" cy="444300"/>
          </a:xfrm>
          <a:prstGeom prst="rect">
            <a:avLst/>
          </a:prstGeom>
          <a:solidFill>
            <a:srgbClr val="F4CC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980000"/>
                </a:solidFill>
                <a:latin typeface="Lato"/>
                <a:ea typeface="Lato"/>
                <a:cs typeface="Lato"/>
                <a:sym typeface="Lato"/>
              </a:rPr>
              <a:t>SVM</a:t>
            </a:r>
            <a:endParaRPr sz="1600">
              <a:solidFill>
                <a:srgbClr val="980000"/>
              </a:solidFill>
              <a:latin typeface="Lato"/>
              <a:ea typeface="Lato"/>
              <a:cs typeface="Lato"/>
              <a:sym typeface="Lato"/>
            </a:endParaRPr>
          </a:p>
        </p:txBody>
      </p:sp>
      <p:sp>
        <p:nvSpPr>
          <p:cNvPr id="132" name="Google Shape;132;p18"/>
          <p:cNvSpPr/>
          <p:nvPr/>
        </p:nvSpPr>
        <p:spPr>
          <a:xfrm>
            <a:off x="7050725" y="1745000"/>
            <a:ext cx="1218300" cy="444300"/>
          </a:xfrm>
          <a:prstGeom prst="rect">
            <a:avLst/>
          </a:prstGeom>
          <a:solidFill>
            <a:srgbClr val="F4CC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980000"/>
                </a:solidFill>
                <a:latin typeface="Lato"/>
                <a:ea typeface="Lato"/>
                <a:cs typeface="Lato"/>
                <a:sym typeface="Lato"/>
              </a:rPr>
              <a:t>Logistic Regression</a:t>
            </a:r>
            <a:endParaRPr sz="1600">
              <a:solidFill>
                <a:srgbClr val="980000"/>
              </a:solidFill>
              <a:latin typeface="Lato"/>
              <a:ea typeface="Lato"/>
              <a:cs typeface="Lato"/>
              <a:sym typeface="Lato"/>
            </a:endParaRPr>
          </a:p>
        </p:txBody>
      </p:sp>
      <p:sp>
        <p:nvSpPr>
          <p:cNvPr id="133" name="Google Shape;133;p18"/>
          <p:cNvSpPr/>
          <p:nvPr/>
        </p:nvSpPr>
        <p:spPr>
          <a:xfrm>
            <a:off x="-166875" y="1472125"/>
            <a:ext cx="3170700" cy="3647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Binary Classification - SVM</a:t>
            </a:r>
            <a:endParaRPr/>
          </a:p>
        </p:txBody>
      </p:sp>
      <p:sp>
        <p:nvSpPr>
          <p:cNvPr id="139" name="Google Shape;139;p19"/>
          <p:cNvSpPr txBox="1">
            <a:spLocks noGrp="1"/>
          </p:cNvSpPr>
          <p:nvPr>
            <p:ph type="body" idx="1"/>
          </p:nvPr>
        </p:nvSpPr>
        <p:spPr>
          <a:xfrm>
            <a:off x="1805900" y="1210075"/>
            <a:ext cx="68226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Goal: find </a:t>
            </a:r>
            <a:r>
              <a:rPr lang="en-GB" sz="1700" b="1">
                <a:latin typeface="Arial"/>
                <a:ea typeface="Arial"/>
                <a:cs typeface="Arial"/>
                <a:sym typeface="Arial"/>
              </a:rPr>
              <a:t>lower-dimensional</a:t>
            </a:r>
            <a:r>
              <a:rPr lang="en-GB" sz="1700">
                <a:latin typeface="Arial"/>
                <a:ea typeface="Arial"/>
                <a:cs typeface="Arial"/>
                <a:sym typeface="Arial"/>
              </a:rPr>
              <a:t> decision boundary - hyperplanes</a:t>
            </a:r>
            <a:endParaRPr sz="1700">
              <a:latin typeface="Arial"/>
              <a:ea typeface="Arial"/>
              <a:cs typeface="Arial"/>
              <a:sym typeface="Arial"/>
            </a:endParaRPr>
          </a:p>
          <a:p>
            <a:pPr marL="0" lvl="0" indent="457200" algn="l" rtl="0">
              <a:spcBef>
                <a:spcPts val="1200"/>
              </a:spcBef>
              <a:spcAft>
                <a:spcPts val="1200"/>
              </a:spcAft>
              <a:buNone/>
            </a:pPr>
            <a:r>
              <a:rPr lang="en-GB" sz="1700">
                <a:latin typeface="Arial"/>
                <a:ea typeface="Arial"/>
                <a:cs typeface="Arial"/>
                <a:sym typeface="Arial"/>
              </a:rPr>
              <a:t>-&gt; Separates classes in the feature space</a:t>
            </a:r>
            <a:endParaRPr sz="1700"/>
          </a:p>
        </p:txBody>
      </p:sp>
      <p:pic>
        <p:nvPicPr>
          <p:cNvPr id="140" name="Google Shape;140;p19"/>
          <p:cNvPicPr preferRelativeResize="0"/>
          <p:nvPr/>
        </p:nvPicPr>
        <p:blipFill>
          <a:blip r:embed="rId3">
            <a:alphaModFix/>
          </a:blip>
          <a:stretch>
            <a:fillRect/>
          </a:stretch>
        </p:blipFill>
        <p:spPr>
          <a:xfrm>
            <a:off x="1805900" y="2165375"/>
            <a:ext cx="2734245" cy="2419350"/>
          </a:xfrm>
          <a:prstGeom prst="rect">
            <a:avLst/>
          </a:prstGeom>
          <a:noFill/>
          <a:ln>
            <a:noFill/>
          </a:ln>
        </p:spPr>
      </p:pic>
      <p:cxnSp>
        <p:nvCxnSpPr>
          <p:cNvPr id="141" name="Google Shape;141;p19"/>
          <p:cNvCxnSpPr/>
          <p:nvPr/>
        </p:nvCxnSpPr>
        <p:spPr>
          <a:xfrm rot="10800000" flipH="1">
            <a:off x="2187325" y="2822525"/>
            <a:ext cx="2318400" cy="846300"/>
          </a:xfrm>
          <a:prstGeom prst="straightConnector1">
            <a:avLst/>
          </a:prstGeom>
          <a:noFill/>
          <a:ln w="28575" cap="flat" cmpd="sng">
            <a:solidFill>
              <a:srgbClr val="E06666"/>
            </a:solidFill>
            <a:prstDash val="dash"/>
            <a:round/>
            <a:headEnd type="none" w="med" len="med"/>
            <a:tailEnd type="none" w="med" len="med"/>
          </a:ln>
        </p:spPr>
      </p:cxnSp>
      <p:cxnSp>
        <p:nvCxnSpPr>
          <p:cNvPr id="142" name="Google Shape;142;p19"/>
          <p:cNvCxnSpPr/>
          <p:nvPr/>
        </p:nvCxnSpPr>
        <p:spPr>
          <a:xfrm rot="10800000" flipH="1">
            <a:off x="2187325" y="2119100"/>
            <a:ext cx="1591200" cy="1984800"/>
          </a:xfrm>
          <a:prstGeom prst="straightConnector1">
            <a:avLst/>
          </a:prstGeom>
          <a:noFill/>
          <a:ln w="28575" cap="flat" cmpd="sng">
            <a:solidFill>
              <a:srgbClr val="E06666"/>
            </a:solidFill>
            <a:prstDash val="dash"/>
            <a:round/>
            <a:headEnd type="none" w="med" len="med"/>
            <a:tailEnd type="none" w="med" len="med"/>
          </a:ln>
        </p:spPr>
      </p:cxnSp>
      <p:cxnSp>
        <p:nvCxnSpPr>
          <p:cNvPr id="143" name="Google Shape;143;p19"/>
          <p:cNvCxnSpPr/>
          <p:nvPr/>
        </p:nvCxnSpPr>
        <p:spPr>
          <a:xfrm rot="10800000" flipH="1">
            <a:off x="2491425" y="2089176"/>
            <a:ext cx="1363200" cy="2016000"/>
          </a:xfrm>
          <a:prstGeom prst="straightConnector1">
            <a:avLst/>
          </a:prstGeom>
          <a:noFill/>
          <a:ln w="28575" cap="flat" cmpd="sng">
            <a:solidFill>
              <a:srgbClr val="E06666"/>
            </a:solidFill>
            <a:prstDash val="dash"/>
            <a:round/>
            <a:headEnd type="none" w="med" len="med"/>
            <a:tailEnd type="none" w="med" len="med"/>
          </a:ln>
        </p:spPr>
      </p:cxnSp>
      <p:pic>
        <p:nvPicPr>
          <p:cNvPr id="144" name="Google Shape;144;p19"/>
          <p:cNvPicPr preferRelativeResize="0"/>
          <p:nvPr/>
        </p:nvPicPr>
        <p:blipFill rotWithShape="1">
          <a:blip r:embed="rId4">
            <a:alphaModFix/>
          </a:blip>
          <a:srcRect l="31696" t="13537" r="13485" b="5497"/>
          <a:stretch/>
        </p:blipFill>
        <p:spPr>
          <a:xfrm>
            <a:off x="6519325" y="2434637"/>
            <a:ext cx="1397000" cy="1506125"/>
          </a:xfrm>
          <a:prstGeom prst="rect">
            <a:avLst/>
          </a:prstGeom>
          <a:noFill/>
          <a:ln>
            <a:noFill/>
          </a:ln>
        </p:spPr>
      </p:pic>
      <p:pic>
        <p:nvPicPr>
          <p:cNvPr id="145" name="Google Shape;145;p19"/>
          <p:cNvPicPr preferRelativeResize="0"/>
          <p:nvPr/>
        </p:nvPicPr>
        <p:blipFill rotWithShape="1">
          <a:blip r:embed="rId4">
            <a:alphaModFix/>
          </a:blip>
          <a:srcRect l="31696" t="13537" r="13485" b="5497"/>
          <a:stretch/>
        </p:blipFill>
        <p:spPr>
          <a:xfrm>
            <a:off x="4093675" y="2378276"/>
            <a:ext cx="412050" cy="444251"/>
          </a:xfrm>
          <a:prstGeom prst="rect">
            <a:avLst/>
          </a:prstGeom>
          <a:noFill/>
          <a:ln>
            <a:noFill/>
          </a:ln>
        </p:spPr>
      </p:pic>
      <p:sp>
        <p:nvSpPr>
          <p:cNvPr id="146" name="Google Shape;146;p19"/>
          <p:cNvSpPr txBox="1">
            <a:spLocks noGrp="1"/>
          </p:cNvSpPr>
          <p:nvPr>
            <p:ph type="body" idx="1"/>
          </p:nvPr>
        </p:nvSpPr>
        <p:spPr>
          <a:xfrm>
            <a:off x="6283350" y="3940775"/>
            <a:ext cx="1767000" cy="444300"/>
          </a:xfrm>
          <a:prstGeom prst="rect">
            <a:avLst/>
          </a:prstGeom>
        </p:spPr>
        <p:txBody>
          <a:bodyPr spcFirstLastPara="1" wrap="square" lIns="91425" tIns="91425" rIns="91425" bIns="91425" anchor="t" anchorCtr="0">
            <a:noAutofit/>
          </a:bodyPr>
          <a:lstStyle/>
          <a:p>
            <a:pPr marL="0" lvl="0" indent="457200" algn="l" rtl="0">
              <a:spcBef>
                <a:spcPts val="0"/>
              </a:spcBef>
              <a:spcAft>
                <a:spcPts val="1200"/>
              </a:spcAft>
              <a:buNone/>
            </a:pPr>
            <a:r>
              <a:rPr lang="en-GB" sz="1400"/>
              <a:t>Cat or Dog?</a:t>
            </a:r>
            <a:endParaRPr sz="1400"/>
          </a:p>
        </p:txBody>
      </p:sp>
      <p:sp>
        <p:nvSpPr>
          <p:cNvPr id="147" name="Google Shape;147;p19"/>
          <p:cNvSpPr txBox="1">
            <a:spLocks noGrp="1"/>
          </p:cNvSpPr>
          <p:nvPr>
            <p:ph type="body" idx="1"/>
          </p:nvPr>
        </p:nvSpPr>
        <p:spPr>
          <a:xfrm>
            <a:off x="4058525" y="2454450"/>
            <a:ext cx="1767000" cy="444300"/>
          </a:xfrm>
          <a:prstGeom prst="rect">
            <a:avLst/>
          </a:prstGeom>
        </p:spPr>
        <p:txBody>
          <a:bodyPr spcFirstLastPara="1" wrap="square" lIns="91425" tIns="91425" rIns="91425" bIns="91425" anchor="t" anchorCtr="0">
            <a:noAutofit/>
          </a:bodyPr>
          <a:lstStyle/>
          <a:p>
            <a:pPr marL="0" lvl="0" indent="457200" algn="l" rtl="0">
              <a:spcBef>
                <a:spcPts val="0"/>
              </a:spcBef>
              <a:spcAft>
                <a:spcPts val="1200"/>
              </a:spcAft>
              <a:buNone/>
            </a:pPr>
            <a:r>
              <a:rPr lang="en-GB"/>
              <a:t>-&gt; Cat </a:t>
            </a:r>
            <a:r>
              <a:rPr lang="en-GB" b="1">
                <a:solidFill>
                  <a:srgbClr val="FF0000"/>
                </a:solidFill>
              </a:rPr>
              <a:t>X</a:t>
            </a:r>
            <a:endParaRPr b="1">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1398411" y="593850"/>
            <a:ext cx="7577763"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Support Vector Machine (SVM)</a:t>
            </a:r>
            <a:endParaRPr dirty="0"/>
          </a:p>
        </p:txBody>
      </p:sp>
      <p:sp>
        <p:nvSpPr>
          <p:cNvPr id="153" name="Google Shape;153;p20"/>
          <p:cNvSpPr txBox="1">
            <a:spLocks noGrp="1"/>
          </p:cNvSpPr>
          <p:nvPr>
            <p:ph type="body" idx="1"/>
          </p:nvPr>
        </p:nvSpPr>
        <p:spPr>
          <a:xfrm>
            <a:off x="488725" y="1133875"/>
            <a:ext cx="8466600" cy="716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t>Goal: find </a:t>
            </a:r>
            <a:r>
              <a:rPr lang="en-GB" b="1">
                <a:solidFill>
                  <a:srgbClr val="CC0000"/>
                </a:solidFill>
              </a:rPr>
              <a:t>hyperplane</a:t>
            </a:r>
            <a:r>
              <a:rPr lang="en-GB" b="1">
                <a:solidFill>
                  <a:srgbClr val="CC0000"/>
                </a:solidFill>
                <a:latin typeface="Arial"/>
                <a:ea typeface="Arial"/>
                <a:cs typeface="Arial"/>
                <a:sym typeface="Arial"/>
              </a:rPr>
              <a:t> </a:t>
            </a:r>
            <a:r>
              <a:rPr lang="en-GB">
                <a:latin typeface="Arial"/>
                <a:ea typeface="Arial"/>
                <a:cs typeface="Arial"/>
                <a:sym typeface="Arial"/>
              </a:rPr>
              <a:t>that </a:t>
            </a:r>
            <a:r>
              <a:rPr lang="en-GB" b="1">
                <a:latin typeface="Arial"/>
                <a:ea typeface="Arial"/>
                <a:cs typeface="Arial"/>
                <a:sym typeface="Arial"/>
              </a:rPr>
              <a:t>maximizes the </a:t>
            </a:r>
            <a:r>
              <a:rPr lang="en-GB" b="1">
                <a:solidFill>
                  <a:srgbClr val="85200C"/>
                </a:solidFill>
                <a:latin typeface="Arial"/>
                <a:ea typeface="Arial"/>
                <a:cs typeface="Arial"/>
                <a:sym typeface="Arial"/>
              </a:rPr>
              <a:t>margin </a:t>
            </a:r>
            <a:r>
              <a:rPr lang="en-GB" b="1">
                <a:latin typeface="Arial"/>
                <a:ea typeface="Arial"/>
                <a:cs typeface="Arial"/>
                <a:sym typeface="Arial"/>
              </a:rPr>
              <a:t>between the </a:t>
            </a:r>
            <a:r>
              <a:rPr lang="en-GB" b="1">
                <a:solidFill>
                  <a:schemeClr val="dk1"/>
                </a:solidFill>
                <a:latin typeface="Arial"/>
                <a:ea typeface="Arial"/>
                <a:cs typeface="Arial"/>
                <a:sym typeface="Arial"/>
              </a:rPr>
              <a:t>support vectors</a:t>
            </a:r>
            <a:endParaRPr b="1">
              <a:solidFill>
                <a:schemeClr val="dk1"/>
              </a:solidFill>
            </a:endParaRPr>
          </a:p>
        </p:txBody>
      </p:sp>
      <p:pic>
        <p:nvPicPr>
          <p:cNvPr id="154" name="Google Shape;154;p20"/>
          <p:cNvPicPr preferRelativeResize="0"/>
          <p:nvPr/>
        </p:nvPicPr>
        <p:blipFill>
          <a:blip r:embed="rId3">
            <a:alphaModFix/>
          </a:blip>
          <a:stretch>
            <a:fillRect/>
          </a:stretch>
        </p:blipFill>
        <p:spPr>
          <a:xfrm>
            <a:off x="4741813" y="2069060"/>
            <a:ext cx="3712059" cy="2842100"/>
          </a:xfrm>
          <a:prstGeom prst="rect">
            <a:avLst/>
          </a:prstGeom>
          <a:noFill/>
          <a:ln>
            <a:noFill/>
          </a:ln>
        </p:spPr>
      </p:pic>
      <p:pic>
        <p:nvPicPr>
          <p:cNvPr id="155" name="Google Shape;155;p20"/>
          <p:cNvPicPr preferRelativeResize="0"/>
          <p:nvPr/>
        </p:nvPicPr>
        <p:blipFill>
          <a:blip r:embed="rId4">
            <a:alphaModFix/>
          </a:blip>
          <a:stretch>
            <a:fillRect/>
          </a:stretch>
        </p:blipFill>
        <p:spPr>
          <a:xfrm>
            <a:off x="1066630" y="2184397"/>
            <a:ext cx="2734245" cy="2419350"/>
          </a:xfrm>
          <a:prstGeom prst="rect">
            <a:avLst/>
          </a:prstGeom>
          <a:noFill/>
          <a:ln>
            <a:noFill/>
          </a:ln>
        </p:spPr>
      </p:pic>
      <p:cxnSp>
        <p:nvCxnSpPr>
          <p:cNvPr id="156" name="Google Shape;156;p20"/>
          <p:cNvCxnSpPr/>
          <p:nvPr/>
        </p:nvCxnSpPr>
        <p:spPr>
          <a:xfrm rot="10800000" flipH="1">
            <a:off x="1353221" y="2538100"/>
            <a:ext cx="2046300" cy="1749900"/>
          </a:xfrm>
          <a:prstGeom prst="straightConnector1">
            <a:avLst/>
          </a:prstGeom>
          <a:noFill/>
          <a:ln w="28575" cap="flat" cmpd="sng">
            <a:solidFill>
              <a:srgbClr val="E06666"/>
            </a:solidFill>
            <a:prstDash val="dash"/>
            <a:round/>
            <a:headEnd type="none" w="med" len="med"/>
            <a:tailEnd type="none" w="med" len="med"/>
          </a:ln>
        </p:spPr>
      </p:cxnSp>
      <p:pic>
        <p:nvPicPr>
          <p:cNvPr id="157" name="Google Shape;157;p20"/>
          <p:cNvPicPr preferRelativeResize="0"/>
          <p:nvPr/>
        </p:nvPicPr>
        <p:blipFill rotWithShape="1">
          <a:blip r:embed="rId5">
            <a:alphaModFix/>
          </a:blip>
          <a:srcRect l="31696" t="13537" r="13485" b="5497"/>
          <a:stretch/>
        </p:blipFill>
        <p:spPr>
          <a:xfrm>
            <a:off x="3373327" y="2709625"/>
            <a:ext cx="412050" cy="444251"/>
          </a:xfrm>
          <a:prstGeom prst="rect">
            <a:avLst/>
          </a:prstGeom>
          <a:noFill/>
          <a:ln>
            <a:noFill/>
          </a:ln>
        </p:spPr>
      </p:pic>
      <p:cxnSp>
        <p:nvCxnSpPr>
          <p:cNvPr id="158" name="Google Shape;158;p20"/>
          <p:cNvCxnSpPr/>
          <p:nvPr/>
        </p:nvCxnSpPr>
        <p:spPr>
          <a:xfrm>
            <a:off x="6601213" y="2723210"/>
            <a:ext cx="458400" cy="204900"/>
          </a:xfrm>
          <a:prstGeom prst="straightConnector1">
            <a:avLst/>
          </a:prstGeom>
          <a:noFill/>
          <a:ln w="9525" cap="flat" cmpd="sng">
            <a:solidFill>
              <a:srgbClr val="980000"/>
            </a:solidFill>
            <a:prstDash val="solid"/>
            <a:round/>
            <a:headEnd type="stealth" w="med" len="med"/>
            <a:tailEnd type="triangle" w="med" len="med"/>
          </a:ln>
        </p:spPr>
      </p:cxnSp>
      <p:cxnSp>
        <p:nvCxnSpPr>
          <p:cNvPr id="159" name="Google Shape;159;p20"/>
          <p:cNvCxnSpPr/>
          <p:nvPr/>
        </p:nvCxnSpPr>
        <p:spPr>
          <a:xfrm>
            <a:off x="5808163" y="4084935"/>
            <a:ext cx="458400" cy="204900"/>
          </a:xfrm>
          <a:prstGeom prst="straightConnector1">
            <a:avLst/>
          </a:prstGeom>
          <a:noFill/>
          <a:ln w="9525" cap="flat" cmpd="sng">
            <a:solidFill>
              <a:srgbClr val="980000"/>
            </a:solidFill>
            <a:prstDash val="solid"/>
            <a:round/>
            <a:headEnd type="stealth" w="med" len="med"/>
            <a:tailEnd type="triangle" w="med" len="med"/>
          </a:ln>
        </p:spPr>
      </p:cxnSp>
      <p:sp>
        <p:nvSpPr>
          <p:cNvPr id="160" name="Google Shape;160;p20"/>
          <p:cNvSpPr/>
          <p:nvPr/>
        </p:nvSpPr>
        <p:spPr>
          <a:xfrm>
            <a:off x="6897563" y="2758485"/>
            <a:ext cx="783300" cy="64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 name="Google Shape;161;p20"/>
          <p:cNvSpPr/>
          <p:nvPr/>
        </p:nvSpPr>
        <p:spPr>
          <a:xfrm>
            <a:off x="5222563" y="3640635"/>
            <a:ext cx="783300" cy="64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2" name="Google Shape;162;p20"/>
          <p:cNvSpPr txBox="1"/>
          <p:nvPr/>
        </p:nvSpPr>
        <p:spPr>
          <a:xfrm>
            <a:off x="4642369" y="1526575"/>
            <a:ext cx="1437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i="1">
                <a:solidFill>
                  <a:srgbClr val="980000"/>
                </a:solidFill>
              </a:rPr>
              <a:t>distance</a:t>
            </a:r>
            <a:endParaRPr sz="1800" i="1">
              <a:solidFill>
                <a:srgbClr val="980000"/>
              </a:solidFill>
            </a:endParaRPr>
          </a:p>
        </p:txBody>
      </p:sp>
      <p:sp>
        <p:nvSpPr>
          <p:cNvPr id="163" name="Google Shape;163;p20"/>
          <p:cNvSpPr txBox="1"/>
          <p:nvPr/>
        </p:nvSpPr>
        <p:spPr>
          <a:xfrm>
            <a:off x="5915724" y="1526575"/>
            <a:ext cx="3081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i="1">
                <a:solidFill>
                  <a:schemeClr val="dk1"/>
                </a:solidFill>
              </a:rPr>
              <a:t>nearest points of each class</a:t>
            </a:r>
            <a:endParaRPr sz="1800" i="1">
              <a:solidFill>
                <a:schemeClr val="dk1"/>
              </a:solidFill>
            </a:endParaRPr>
          </a:p>
        </p:txBody>
      </p:sp>
      <p:cxnSp>
        <p:nvCxnSpPr>
          <p:cNvPr id="164" name="Google Shape;164;p20"/>
          <p:cNvCxnSpPr/>
          <p:nvPr/>
        </p:nvCxnSpPr>
        <p:spPr>
          <a:xfrm>
            <a:off x="5263525" y="1502650"/>
            <a:ext cx="0" cy="148200"/>
          </a:xfrm>
          <a:prstGeom prst="straightConnector1">
            <a:avLst/>
          </a:prstGeom>
          <a:noFill/>
          <a:ln w="9525" cap="flat" cmpd="sng">
            <a:solidFill>
              <a:srgbClr val="980000"/>
            </a:solidFill>
            <a:prstDash val="solid"/>
            <a:round/>
            <a:headEnd type="none" w="med" len="med"/>
            <a:tailEnd type="triangle" w="med" len="med"/>
          </a:ln>
        </p:spPr>
      </p:cxnSp>
      <p:cxnSp>
        <p:nvCxnSpPr>
          <p:cNvPr id="165" name="Google Shape;165;p20"/>
          <p:cNvCxnSpPr/>
          <p:nvPr/>
        </p:nvCxnSpPr>
        <p:spPr>
          <a:xfrm>
            <a:off x="7405600" y="1502650"/>
            <a:ext cx="0" cy="148200"/>
          </a:xfrm>
          <a:prstGeom prst="straightConnector1">
            <a:avLst/>
          </a:prstGeom>
          <a:noFill/>
          <a:ln w="9525" cap="flat" cmpd="sng">
            <a:solidFill>
              <a:schemeClr val="dk1"/>
            </a:solidFill>
            <a:prstDash val="solid"/>
            <a:round/>
            <a:headEnd type="none" w="med" len="med"/>
            <a:tailEnd type="triangle" w="med" len="med"/>
          </a:ln>
        </p:spPr>
      </p:cxnSp>
      <p:sp>
        <p:nvSpPr>
          <p:cNvPr id="166" name="Google Shape;166;p20"/>
          <p:cNvSpPr txBox="1"/>
          <p:nvPr/>
        </p:nvSpPr>
        <p:spPr>
          <a:xfrm>
            <a:off x="1724316" y="1539677"/>
            <a:ext cx="1280141"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err="1">
                <a:solidFill>
                  <a:srgbClr val="FF0000"/>
                </a:solidFill>
              </a:rPr>
              <a:t>w⋅x+b</a:t>
            </a:r>
            <a:r>
              <a:rPr lang="en-GB" sz="1800" b="1" dirty="0">
                <a:solidFill>
                  <a:srgbClr val="FF0000"/>
                </a:solidFill>
              </a:rPr>
              <a:t>=0</a:t>
            </a:r>
            <a:endParaRPr sz="1800" b="1" dirty="0">
              <a:solidFill>
                <a:srgbClr val="FF0000"/>
              </a:solidFill>
            </a:endParaRPr>
          </a:p>
        </p:txBody>
      </p:sp>
      <p:cxnSp>
        <p:nvCxnSpPr>
          <p:cNvPr id="167" name="Google Shape;167;p20"/>
          <p:cNvCxnSpPr/>
          <p:nvPr/>
        </p:nvCxnSpPr>
        <p:spPr>
          <a:xfrm>
            <a:off x="2153450" y="1502650"/>
            <a:ext cx="0" cy="1482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2272833" y="573975"/>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What if we have non-linearly separable data?</a:t>
            </a:r>
            <a:endParaRPr dirty="0"/>
          </a:p>
        </p:txBody>
      </p:sp>
      <p:sp>
        <p:nvSpPr>
          <p:cNvPr id="203" name="Google Shape;203;p23"/>
          <p:cNvSpPr txBox="1">
            <a:spLocks noGrp="1"/>
          </p:cNvSpPr>
          <p:nvPr>
            <p:ph type="body" idx="1"/>
          </p:nvPr>
        </p:nvSpPr>
        <p:spPr>
          <a:xfrm>
            <a:off x="3343059" y="1575252"/>
            <a:ext cx="5459400" cy="30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980000"/>
                </a:solidFill>
              </a:rPr>
              <a:t>-&gt; </a:t>
            </a:r>
            <a:r>
              <a:rPr lang="en-GB" b="1" dirty="0">
                <a:solidFill>
                  <a:srgbClr val="980000"/>
                </a:solidFill>
              </a:rPr>
              <a:t>no optimal hyperplane possible!</a:t>
            </a:r>
            <a:endParaRPr b="1" dirty="0">
              <a:solidFill>
                <a:srgbClr val="980000"/>
              </a:solidFill>
            </a:endParaRPr>
          </a:p>
          <a:p>
            <a:pPr marL="0" lvl="0" indent="0" algn="l" rtl="0">
              <a:spcBef>
                <a:spcPts val="1200"/>
              </a:spcBef>
              <a:spcAft>
                <a:spcPts val="0"/>
              </a:spcAft>
              <a:buNone/>
            </a:pPr>
            <a:r>
              <a:rPr lang="en-GB" dirty="0"/>
              <a:t>Standard SVM fails when data is not linearly separable.</a:t>
            </a:r>
            <a:endParaRPr dirty="0"/>
          </a:p>
          <a:p>
            <a:pPr marL="0" lvl="0" indent="0" algn="l" rtl="0">
              <a:spcBef>
                <a:spcPts val="1200"/>
              </a:spcBef>
              <a:spcAft>
                <a:spcPts val="0"/>
              </a:spcAft>
              <a:buNone/>
            </a:pPr>
            <a:r>
              <a:rPr lang="en-GB" dirty="0"/>
              <a:t>Solutions:</a:t>
            </a:r>
            <a:endParaRPr dirty="0"/>
          </a:p>
          <a:p>
            <a:pPr marL="457200" lvl="0" indent="-342900" algn="l" rtl="0">
              <a:spcBef>
                <a:spcPts val="1200"/>
              </a:spcBef>
              <a:spcAft>
                <a:spcPts val="0"/>
              </a:spcAft>
              <a:buSzPts val="1800"/>
              <a:buChar char="-"/>
            </a:pPr>
            <a:r>
              <a:rPr lang="en-GB" b="1" dirty="0"/>
              <a:t>Soft Margin SVM</a:t>
            </a:r>
            <a:r>
              <a:rPr lang="en-GB" dirty="0"/>
              <a:t>: allows misclassification by changing constrain function</a:t>
            </a:r>
            <a:endParaRPr dirty="0"/>
          </a:p>
          <a:p>
            <a:pPr marL="457200" lvl="0" indent="-342900" algn="l" rtl="0">
              <a:spcBef>
                <a:spcPts val="0"/>
              </a:spcBef>
              <a:spcAft>
                <a:spcPts val="0"/>
              </a:spcAft>
              <a:buSzPts val="1800"/>
              <a:buChar char="-"/>
            </a:pPr>
            <a:r>
              <a:rPr lang="en-GB" b="1" dirty="0"/>
              <a:t>Kernel Trick: </a:t>
            </a:r>
            <a:r>
              <a:rPr lang="en-GB" dirty="0"/>
              <a:t>maps data into </a:t>
            </a:r>
            <a:r>
              <a:rPr lang="en-GB" u="sng" dirty="0">
                <a:solidFill>
                  <a:srgbClr val="C00000"/>
                </a:solidFill>
              </a:rPr>
              <a:t>higher dimensional space</a:t>
            </a:r>
            <a:endParaRPr u="sng" dirty="0">
              <a:solidFill>
                <a:srgbClr val="C00000"/>
              </a:solidFill>
            </a:endParaRPr>
          </a:p>
        </p:txBody>
      </p:sp>
      <p:pic>
        <p:nvPicPr>
          <p:cNvPr id="8194" name="Picture 2">
            <a:extLst>
              <a:ext uri="{FF2B5EF4-FFF2-40B4-BE49-F238E27FC236}">
                <a16:creationId xmlns:a16="http://schemas.microsoft.com/office/drawing/2014/main" id="{33A32940-0AE6-E507-1CD9-54BC5E015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0" r="52182"/>
          <a:stretch>
            <a:fillRect/>
          </a:stretch>
        </p:blipFill>
        <p:spPr bwMode="auto">
          <a:xfrm>
            <a:off x="284812" y="1720722"/>
            <a:ext cx="2795667" cy="2314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5B48C698-5A3B-34CF-AFFE-D3E361E74A09}"/>
            </a:ext>
          </a:extLst>
        </p:cNvPr>
        <p:cNvGrpSpPr/>
        <p:nvPr/>
      </p:nvGrpSpPr>
      <p:grpSpPr>
        <a:xfrm>
          <a:off x="0" y="0"/>
          <a:ext cx="0" cy="0"/>
          <a:chOff x="0" y="0"/>
          <a:chExt cx="0" cy="0"/>
        </a:xfrm>
      </p:grpSpPr>
      <p:pic>
        <p:nvPicPr>
          <p:cNvPr id="98" name="Google Shape;98;p16">
            <a:extLst>
              <a:ext uri="{FF2B5EF4-FFF2-40B4-BE49-F238E27FC236}">
                <a16:creationId xmlns:a16="http://schemas.microsoft.com/office/drawing/2014/main" id="{E1683A32-D7A4-F8B3-990A-A543F1A53915}"/>
              </a:ext>
            </a:extLst>
          </p:cNvPr>
          <p:cNvPicPr preferRelativeResize="0"/>
          <p:nvPr/>
        </p:nvPicPr>
        <p:blipFill>
          <a:blip r:embed="rId3">
            <a:alphaModFix/>
          </a:blip>
          <a:stretch>
            <a:fillRect/>
          </a:stretch>
        </p:blipFill>
        <p:spPr>
          <a:xfrm>
            <a:off x="3172300" y="521925"/>
            <a:ext cx="4239250" cy="4194399"/>
          </a:xfrm>
          <a:prstGeom prst="rect">
            <a:avLst/>
          </a:prstGeom>
          <a:noFill/>
          <a:ln>
            <a:noFill/>
          </a:ln>
        </p:spPr>
      </p:pic>
      <p:sp>
        <p:nvSpPr>
          <p:cNvPr id="92" name="Google Shape;92;p15">
            <a:extLst>
              <a:ext uri="{FF2B5EF4-FFF2-40B4-BE49-F238E27FC236}">
                <a16:creationId xmlns:a16="http://schemas.microsoft.com/office/drawing/2014/main" id="{4F97CD48-58DE-5EE2-6CE6-98EC0AFF43BC}"/>
              </a:ext>
            </a:extLst>
          </p:cNvPr>
          <p:cNvSpPr txBox="1">
            <a:spLocks noGrp="1"/>
          </p:cNvSpPr>
          <p:nvPr>
            <p:ph type="title"/>
          </p:nvPr>
        </p:nvSpPr>
        <p:spPr>
          <a:xfrm>
            <a:off x="1732450" y="521925"/>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Contents</a:t>
            </a:r>
            <a:endParaRPr dirty="0"/>
          </a:p>
        </p:txBody>
      </p:sp>
    </p:spTree>
    <p:extLst>
      <p:ext uri="{BB962C8B-B14F-4D97-AF65-F5344CB8AC3E}">
        <p14:creationId xmlns:p14="http://schemas.microsoft.com/office/powerpoint/2010/main" val="3514168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Kernel Functions</a:t>
            </a:r>
            <a:endParaRPr/>
          </a:p>
        </p:txBody>
      </p:sp>
      <p:sp>
        <p:nvSpPr>
          <p:cNvPr id="213" name="Google Shape;213;p24"/>
          <p:cNvSpPr txBox="1">
            <a:spLocks noGrp="1"/>
          </p:cNvSpPr>
          <p:nvPr>
            <p:ph type="body" idx="1"/>
          </p:nvPr>
        </p:nvSpPr>
        <p:spPr>
          <a:xfrm>
            <a:off x="539800" y="1220750"/>
            <a:ext cx="4776900" cy="3387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2"/>
              </a:buClr>
              <a:buSzPts val="1100"/>
              <a:buFont typeface="Arial"/>
              <a:buNone/>
            </a:pPr>
            <a:r>
              <a:rPr lang="en-GB" sz="1600" dirty="0"/>
              <a:t>Use a kernel function to transform data into a higher-dimensional space before finding hyperplane.</a:t>
            </a:r>
            <a:endParaRPr sz="1600" dirty="0"/>
          </a:p>
          <a:p>
            <a:pPr marL="0" lvl="0" indent="0" algn="l" rtl="0">
              <a:spcBef>
                <a:spcPts val="1200"/>
              </a:spcBef>
              <a:spcAft>
                <a:spcPts val="0"/>
              </a:spcAft>
              <a:buClr>
                <a:schemeClr val="dk2"/>
              </a:buClr>
              <a:buSzPts val="1100"/>
              <a:buFont typeface="Arial"/>
              <a:buNone/>
            </a:pPr>
            <a:r>
              <a:rPr lang="en-GB" sz="1600" b="1" dirty="0"/>
              <a:t>Common Kernel Functions:</a:t>
            </a:r>
            <a:endParaRPr sz="1600" b="1" dirty="0"/>
          </a:p>
          <a:p>
            <a:pPr marL="457200" lvl="0" indent="-330200" algn="l" rtl="0">
              <a:spcBef>
                <a:spcPts val="1200"/>
              </a:spcBef>
              <a:spcAft>
                <a:spcPts val="0"/>
              </a:spcAft>
              <a:buSzPts val="1600"/>
              <a:buFont typeface="Arial"/>
              <a:buChar char="-"/>
            </a:pPr>
            <a:r>
              <a:rPr lang="en-GB" sz="1600" b="1" dirty="0"/>
              <a:t>Linear</a:t>
            </a:r>
            <a:r>
              <a:rPr lang="en-GB" sz="1600" dirty="0"/>
              <a:t>: no transformation, standard SVM</a:t>
            </a:r>
          </a:p>
          <a:p>
            <a:pPr marL="127000" lvl="0" indent="0" algn="l" rtl="0">
              <a:spcBef>
                <a:spcPts val="1200"/>
              </a:spcBef>
              <a:spcAft>
                <a:spcPts val="0"/>
              </a:spcAft>
              <a:buSzPts val="1600"/>
              <a:buNone/>
            </a:pPr>
            <a:endParaRPr sz="1600" dirty="0"/>
          </a:p>
          <a:p>
            <a:pPr marL="457200" lvl="0" indent="-330200" algn="l" rtl="0">
              <a:spcBef>
                <a:spcPts val="0"/>
              </a:spcBef>
              <a:spcAft>
                <a:spcPts val="0"/>
              </a:spcAft>
              <a:buSzPts val="1600"/>
              <a:buFont typeface="Arial"/>
              <a:buChar char="-"/>
            </a:pPr>
            <a:r>
              <a:rPr lang="en-GB" sz="1600" b="1" dirty="0"/>
              <a:t>Polynomial</a:t>
            </a:r>
            <a:r>
              <a:rPr lang="en-GB" sz="1600" dirty="0"/>
              <a:t>: curved decision boundaries</a:t>
            </a:r>
          </a:p>
          <a:p>
            <a:pPr marL="127000" lvl="0" indent="0" algn="l" rtl="0">
              <a:spcBef>
                <a:spcPts val="0"/>
              </a:spcBef>
              <a:spcAft>
                <a:spcPts val="0"/>
              </a:spcAft>
              <a:buSzPts val="1600"/>
              <a:buNone/>
            </a:pPr>
            <a:endParaRPr sz="1600" dirty="0"/>
          </a:p>
          <a:p>
            <a:pPr marL="457200" lvl="0" indent="-330200" algn="l" rtl="0">
              <a:spcBef>
                <a:spcPts val="0"/>
              </a:spcBef>
              <a:spcAft>
                <a:spcPts val="0"/>
              </a:spcAft>
              <a:buSzPts val="1600"/>
              <a:buFont typeface="Arial"/>
              <a:buChar char="-"/>
            </a:pPr>
            <a:r>
              <a:rPr lang="en-GB" sz="1600" b="1" dirty="0"/>
              <a:t>RBF (Gaussian), Sigmoid:</a:t>
            </a:r>
            <a:r>
              <a:rPr lang="en-GB" sz="1600" dirty="0"/>
              <a:t> non-linear data, complex patterns</a:t>
            </a:r>
            <a:endParaRPr sz="1600" dirty="0"/>
          </a:p>
          <a:p>
            <a:pPr marL="914400" lvl="0" indent="0" algn="l" rtl="0">
              <a:spcBef>
                <a:spcPts val="1200"/>
              </a:spcBef>
              <a:spcAft>
                <a:spcPts val="1200"/>
              </a:spcAft>
              <a:buNone/>
            </a:pPr>
            <a:endParaRPr sz="1600" dirty="0"/>
          </a:p>
        </p:txBody>
      </p:sp>
      <p:pic>
        <p:nvPicPr>
          <p:cNvPr id="214" name="Google Shape;214;p24"/>
          <p:cNvPicPr preferRelativeResize="0"/>
          <p:nvPr/>
        </p:nvPicPr>
        <p:blipFill>
          <a:blip r:embed="rId3">
            <a:alphaModFix/>
          </a:blip>
          <a:stretch>
            <a:fillRect/>
          </a:stretch>
        </p:blipFill>
        <p:spPr>
          <a:xfrm>
            <a:off x="5149435" y="1281975"/>
            <a:ext cx="3877374" cy="1632575"/>
          </a:xfrm>
          <a:prstGeom prst="rect">
            <a:avLst/>
          </a:prstGeom>
          <a:noFill/>
          <a:ln>
            <a:noFill/>
          </a:ln>
        </p:spPr>
      </p:pic>
      <p:grpSp>
        <p:nvGrpSpPr>
          <p:cNvPr id="4" name="Group 3">
            <a:extLst>
              <a:ext uri="{FF2B5EF4-FFF2-40B4-BE49-F238E27FC236}">
                <a16:creationId xmlns:a16="http://schemas.microsoft.com/office/drawing/2014/main" id="{BD217C34-FC90-D01B-3B5D-E86FD027F9CE}"/>
              </a:ext>
            </a:extLst>
          </p:cNvPr>
          <p:cNvGrpSpPr/>
          <p:nvPr/>
        </p:nvGrpSpPr>
        <p:grpSpPr>
          <a:xfrm>
            <a:off x="5149435" y="3077292"/>
            <a:ext cx="3710109" cy="1368315"/>
            <a:chOff x="5316700" y="3077292"/>
            <a:chExt cx="3710109" cy="1368315"/>
          </a:xfrm>
        </p:grpSpPr>
        <p:pic>
          <p:nvPicPr>
            <p:cNvPr id="9218" name="Picture 2">
              <a:extLst>
                <a:ext uri="{FF2B5EF4-FFF2-40B4-BE49-F238E27FC236}">
                  <a16:creationId xmlns:a16="http://schemas.microsoft.com/office/drawing/2014/main" id="{8119DAB2-A792-70B3-DD0C-AC0236E312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36" r="41908"/>
            <a:stretch>
              <a:fillRect/>
            </a:stretch>
          </p:blipFill>
          <p:spPr bwMode="auto">
            <a:xfrm>
              <a:off x="5316700" y="3077292"/>
              <a:ext cx="2073452" cy="13683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63855D8-2FFF-8A13-76CC-73C65B3967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642"/>
            <a:stretch>
              <a:fillRect/>
            </a:stretch>
          </p:blipFill>
          <p:spPr bwMode="auto">
            <a:xfrm>
              <a:off x="7663005" y="3077292"/>
              <a:ext cx="1363804" cy="13683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2FD8144-3271-2B1E-7FAD-6978833F83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923" t="41680" r="38669" b="38600"/>
            <a:stretch>
              <a:fillRect/>
            </a:stretch>
          </p:blipFill>
          <p:spPr bwMode="auto">
            <a:xfrm>
              <a:off x="7014289" y="3617377"/>
              <a:ext cx="517160" cy="26982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1170050" y="706425"/>
            <a:ext cx="72948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a:highlight>
                  <a:srgbClr val="DCFCD1"/>
                </a:highlight>
              </a:rPr>
              <a:t>More complex classification problems</a:t>
            </a:r>
            <a:endParaRPr>
              <a:highlight>
                <a:srgbClr val="DCFCD1"/>
              </a:highlight>
            </a:endParaRPr>
          </a:p>
          <a:p>
            <a:pPr marL="0" lvl="0" indent="0" algn="ctr" rtl="0">
              <a:spcBef>
                <a:spcPts val="0"/>
              </a:spcBef>
              <a:spcAft>
                <a:spcPts val="0"/>
              </a:spcAft>
              <a:buSzPts val="990"/>
              <a:buNone/>
            </a:pPr>
            <a:endParaRPr>
              <a:highlight>
                <a:srgbClr val="DCFCD1"/>
              </a:highlight>
            </a:endParaRPr>
          </a:p>
          <a:p>
            <a:pPr marL="0" lvl="0" indent="0" algn="ctr" rtl="0">
              <a:spcBef>
                <a:spcPts val="0"/>
              </a:spcBef>
              <a:spcAft>
                <a:spcPts val="0"/>
              </a:spcAft>
              <a:buSzPts val="990"/>
              <a:buNone/>
            </a:pPr>
            <a:endParaRPr>
              <a:highlight>
                <a:srgbClr val="DCFCD1"/>
              </a:highlight>
            </a:endParaRPr>
          </a:p>
          <a:p>
            <a:pPr marL="0" lvl="0" indent="0" algn="ctr" rtl="0">
              <a:spcBef>
                <a:spcPts val="0"/>
              </a:spcBef>
              <a:spcAft>
                <a:spcPts val="0"/>
              </a:spcAft>
              <a:buSzPts val="990"/>
              <a:buNone/>
            </a:pPr>
            <a:r>
              <a:rPr lang="en-GB" sz="3500">
                <a:highlight>
                  <a:srgbClr val="DCFCD1"/>
                </a:highlight>
              </a:rPr>
              <a:t> Random Forest</a:t>
            </a:r>
            <a:endParaRPr sz="3500">
              <a:highlight>
                <a:srgbClr val="DCFCD1"/>
              </a:high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Decision Trees</a:t>
            </a:r>
            <a:endParaRPr/>
          </a:p>
        </p:txBody>
      </p:sp>
      <p:sp>
        <p:nvSpPr>
          <p:cNvPr id="343" name="Google Shape;343;p41"/>
          <p:cNvSpPr txBox="1">
            <a:spLocks noGrp="1"/>
          </p:cNvSpPr>
          <p:nvPr>
            <p:ph type="body" idx="1"/>
          </p:nvPr>
        </p:nvSpPr>
        <p:spPr>
          <a:xfrm>
            <a:off x="226475" y="1376950"/>
            <a:ext cx="4553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b="1" dirty="0"/>
              <a:t>Learns patterns in data</a:t>
            </a:r>
            <a:r>
              <a:rPr lang="en-GB" sz="1700" dirty="0"/>
              <a:t> by repeatedly splitting based on features, leading to a decision boundary that classifies the input data.</a:t>
            </a:r>
            <a:endParaRPr sz="1700" b="1" dirty="0"/>
          </a:p>
          <a:p>
            <a:pPr marL="457200" lvl="0" indent="-336550" algn="l" rtl="0">
              <a:spcBef>
                <a:spcPts val="1200"/>
              </a:spcBef>
              <a:spcAft>
                <a:spcPts val="0"/>
              </a:spcAft>
              <a:buSzPts val="1700"/>
              <a:buFont typeface="Arial"/>
              <a:buChar char="●"/>
            </a:pPr>
            <a:r>
              <a:rPr lang="en-GB" sz="1700" b="1" dirty="0"/>
              <a:t>Root Node: </a:t>
            </a:r>
            <a:r>
              <a:rPr lang="en-GB" sz="1700" dirty="0"/>
              <a:t>Starting point</a:t>
            </a:r>
            <a:endParaRPr sz="1700" dirty="0"/>
          </a:p>
          <a:p>
            <a:pPr marL="457200" lvl="0" indent="-336550" algn="l" rtl="0">
              <a:spcBef>
                <a:spcPts val="0"/>
              </a:spcBef>
              <a:spcAft>
                <a:spcPts val="0"/>
              </a:spcAft>
              <a:buSzPts val="1700"/>
              <a:buFont typeface="Arial"/>
              <a:buChar char="●"/>
            </a:pPr>
            <a:r>
              <a:rPr lang="en-GB" sz="1700" b="1" dirty="0"/>
              <a:t>Decision Nodes: </a:t>
            </a:r>
            <a:r>
              <a:rPr lang="en-GB" sz="1700" dirty="0"/>
              <a:t>Split data based on features</a:t>
            </a:r>
            <a:endParaRPr sz="1700" dirty="0"/>
          </a:p>
          <a:p>
            <a:pPr marL="457200" lvl="0" indent="-336550" algn="l" rtl="0">
              <a:spcBef>
                <a:spcPts val="0"/>
              </a:spcBef>
              <a:spcAft>
                <a:spcPts val="0"/>
              </a:spcAft>
              <a:buSzPts val="1700"/>
              <a:buFont typeface="Arial"/>
              <a:buChar char="●"/>
            </a:pPr>
            <a:r>
              <a:rPr lang="en-GB" sz="1700" b="1" dirty="0"/>
              <a:t>Leaf Nodes: </a:t>
            </a:r>
            <a:r>
              <a:rPr lang="en-GB" sz="1700" dirty="0"/>
              <a:t>Final nodes with predictions</a:t>
            </a:r>
            <a:endParaRPr sz="1700" dirty="0"/>
          </a:p>
          <a:p>
            <a:pPr marL="457200" lvl="0" indent="-336550" algn="l" rtl="0">
              <a:spcBef>
                <a:spcPts val="0"/>
              </a:spcBef>
              <a:spcAft>
                <a:spcPts val="0"/>
              </a:spcAft>
              <a:buSzPts val="1700"/>
              <a:buFont typeface="Arial"/>
              <a:buChar char="●"/>
            </a:pPr>
            <a:r>
              <a:rPr lang="en-GB" sz="1700" b="1" dirty="0"/>
              <a:t>Output: </a:t>
            </a:r>
            <a:r>
              <a:rPr lang="en-GB" sz="1700" dirty="0"/>
              <a:t>Class label at the leaf node</a:t>
            </a:r>
            <a:endParaRPr sz="1700" dirty="0"/>
          </a:p>
        </p:txBody>
      </p:sp>
      <p:pic>
        <p:nvPicPr>
          <p:cNvPr id="344" name="Google Shape;344;p41"/>
          <p:cNvPicPr preferRelativeResize="0"/>
          <p:nvPr/>
        </p:nvPicPr>
        <p:blipFill>
          <a:blip r:embed="rId3">
            <a:alphaModFix/>
          </a:blip>
          <a:stretch>
            <a:fillRect/>
          </a:stretch>
        </p:blipFill>
        <p:spPr>
          <a:xfrm>
            <a:off x="4704675" y="1469175"/>
            <a:ext cx="4787773" cy="26931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2"/>
          <p:cNvSpPr txBox="1">
            <a:spLocks noGrp="1"/>
          </p:cNvSpPr>
          <p:nvPr>
            <p:ph type="title"/>
          </p:nvPr>
        </p:nvSpPr>
        <p:spPr>
          <a:xfrm>
            <a:off x="2400250" y="4657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a:t>
            </a:r>
            <a:endParaRPr/>
          </a:p>
        </p:txBody>
      </p:sp>
      <p:pic>
        <p:nvPicPr>
          <p:cNvPr id="350" name="Google Shape;350;p42"/>
          <p:cNvPicPr preferRelativeResize="0"/>
          <p:nvPr/>
        </p:nvPicPr>
        <p:blipFill>
          <a:blip r:embed="rId3">
            <a:alphaModFix/>
          </a:blip>
          <a:stretch>
            <a:fillRect/>
          </a:stretch>
        </p:blipFill>
        <p:spPr>
          <a:xfrm>
            <a:off x="-79749" y="756379"/>
            <a:ext cx="5441025" cy="3627350"/>
          </a:xfrm>
          <a:prstGeom prst="rect">
            <a:avLst/>
          </a:prstGeom>
          <a:noFill/>
          <a:ln>
            <a:noFill/>
          </a:ln>
        </p:spPr>
      </p:pic>
      <p:pic>
        <p:nvPicPr>
          <p:cNvPr id="351" name="Google Shape;351;p42"/>
          <p:cNvPicPr preferRelativeResize="0"/>
          <p:nvPr/>
        </p:nvPicPr>
        <p:blipFill>
          <a:blip r:embed="rId4">
            <a:alphaModFix/>
          </a:blip>
          <a:stretch>
            <a:fillRect/>
          </a:stretch>
        </p:blipFill>
        <p:spPr>
          <a:xfrm>
            <a:off x="5301475" y="423900"/>
            <a:ext cx="3672500" cy="1785930"/>
          </a:xfrm>
          <a:prstGeom prst="rect">
            <a:avLst/>
          </a:prstGeom>
          <a:noFill/>
          <a:ln>
            <a:noFill/>
          </a:ln>
        </p:spPr>
      </p:pic>
      <p:sp>
        <p:nvSpPr>
          <p:cNvPr id="352" name="Google Shape;352;p42"/>
          <p:cNvSpPr txBox="1">
            <a:spLocks noGrp="1"/>
          </p:cNvSpPr>
          <p:nvPr>
            <p:ph type="title"/>
          </p:nvPr>
        </p:nvSpPr>
        <p:spPr>
          <a:xfrm>
            <a:off x="5142500" y="468575"/>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980000"/>
                </a:solidFill>
              </a:rPr>
              <a:t>1.</a:t>
            </a:r>
            <a:endParaRPr>
              <a:solidFill>
                <a:srgbClr val="980000"/>
              </a:solidFill>
            </a:endParaRPr>
          </a:p>
        </p:txBody>
      </p:sp>
      <p:pic>
        <p:nvPicPr>
          <p:cNvPr id="353" name="Google Shape;353;p42"/>
          <p:cNvPicPr preferRelativeResize="0"/>
          <p:nvPr/>
        </p:nvPicPr>
        <p:blipFill>
          <a:blip r:embed="rId5">
            <a:alphaModFix/>
          </a:blip>
          <a:stretch>
            <a:fillRect/>
          </a:stretch>
        </p:blipFill>
        <p:spPr>
          <a:xfrm>
            <a:off x="5361276" y="2291300"/>
            <a:ext cx="3814674" cy="1991026"/>
          </a:xfrm>
          <a:prstGeom prst="rect">
            <a:avLst/>
          </a:prstGeom>
          <a:noFill/>
          <a:ln>
            <a:noFill/>
          </a:ln>
        </p:spPr>
      </p:pic>
      <p:sp>
        <p:nvSpPr>
          <p:cNvPr id="354" name="Google Shape;354;p42"/>
          <p:cNvSpPr txBox="1">
            <a:spLocks noGrp="1"/>
          </p:cNvSpPr>
          <p:nvPr>
            <p:ph type="title"/>
          </p:nvPr>
        </p:nvSpPr>
        <p:spPr>
          <a:xfrm>
            <a:off x="5142500" y="206940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980000"/>
                </a:solidFill>
              </a:rPr>
              <a:t>2.</a:t>
            </a:r>
            <a:endParaRPr>
              <a:solidFill>
                <a:srgbClr val="980000"/>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44"/>
          <p:cNvPicPr preferRelativeResize="0"/>
          <p:nvPr/>
        </p:nvPicPr>
        <p:blipFill rotWithShape="1">
          <a:blip r:embed="rId3">
            <a:alphaModFix/>
          </a:blip>
          <a:srcRect t="11211" r="65800" b="3398"/>
          <a:stretch/>
        </p:blipFill>
        <p:spPr>
          <a:xfrm>
            <a:off x="751788" y="51075"/>
            <a:ext cx="1692273" cy="2376749"/>
          </a:xfrm>
          <a:prstGeom prst="rect">
            <a:avLst/>
          </a:prstGeom>
          <a:noFill/>
          <a:ln>
            <a:noFill/>
          </a:ln>
        </p:spPr>
      </p:pic>
      <p:sp>
        <p:nvSpPr>
          <p:cNvPr id="374" name="Google Shape;374;p44"/>
          <p:cNvSpPr txBox="1">
            <a:spLocks noGrp="1"/>
          </p:cNvSpPr>
          <p:nvPr>
            <p:ph type="title"/>
          </p:nvPr>
        </p:nvSpPr>
        <p:spPr>
          <a:xfrm>
            <a:off x="2400250" y="4997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Random Forest:</a:t>
            </a:r>
            <a:endParaRPr/>
          </a:p>
          <a:p>
            <a:pPr marL="0" lvl="0" indent="0" algn="l" rtl="0">
              <a:spcBef>
                <a:spcPts val="0"/>
              </a:spcBef>
              <a:spcAft>
                <a:spcPts val="0"/>
              </a:spcAft>
              <a:buNone/>
            </a:pPr>
            <a:r>
              <a:rPr lang="en-GB"/>
              <a:t>Ensemble of decision trees</a:t>
            </a: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pic>
        <p:nvPicPr>
          <p:cNvPr id="376" name="Google Shape;376;p44"/>
          <p:cNvPicPr preferRelativeResize="0"/>
          <p:nvPr/>
        </p:nvPicPr>
        <p:blipFill rotWithShape="1">
          <a:blip r:embed="rId3">
            <a:alphaModFix/>
          </a:blip>
          <a:srcRect t="11211" r="65800" b="3398"/>
          <a:stretch/>
        </p:blipFill>
        <p:spPr>
          <a:xfrm>
            <a:off x="109300" y="1111800"/>
            <a:ext cx="1121725" cy="1575426"/>
          </a:xfrm>
          <a:prstGeom prst="rect">
            <a:avLst/>
          </a:prstGeom>
          <a:noFill/>
          <a:ln>
            <a:noFill/>
          </a:ln>
        </p:spPr>
      </p:pic>
      <p:pic>
        <p:nvPicPr>
          <p:cNvPr id="377" name="Google Shape;377;p44"/>
          <p:cNvPicPr preferRelativeResize="0"/>
          <p:nvPr/>
        </p:nvPicPr>
        <p:blipFill rotWithShape="1">
          <a:blip r:embed="rId3">
            <a:alphaModFix/>
          </a:blip>
          <a:srcRect r="65800"/>
          <a:stretch/>
        </p:blipFill>
        <p:spPr>
          <a:xfrm>
            <a:off x="474600" y="1333589"/>
            <a:ext cx="1598925" cy="2629860"/>
          </a:xfrm>
          <a:prstGeom prst="rect">
            <a:avLst/>
          </a:prstGeom>
          <a:noFill/>
          <a:ln>
            <a:noFill/>
          </a:ln>
        </p:spPr>
      </p:pic>
      <p:pic>
        <p:nvPicPr>
          <p:cNvPr id="378" name="Google Shape;378;p44"/>
          <p:cNvPicPr preferRelativeResize="0"/>
          <p:nvPr/>
        </p:nvPicPr>
        <p:blipFill rotWithShape="1">
          <a:blip r:embed="rId3">
            <a:alphaModFix/>
          </a:blip>
          <a:srcRect t="11211" r="65800" b="3398"/>
          <a:stretch/>
        </p:blipFill>
        <p:spPr>
          <a:xfrm>
            <a:off x="1275075" y="2478875"/>
            <a:ext cx="1373199" cy="1928624"/>
          </a:xfrm>
          <a:prstGeom prst="rect">
            <a:avLst/>
          </a:prstGeom>
          <a:noFill/>
          <a:ln>
            <a:noFill/>
          </a:ln>
        </p:spPr>
      </p:pic>
      <p:pic>
        <p:nvPicPr>
          <p:cNvPr id="379" name="Google Shape;379;p44"/>
          <p:cNvPicPr preferRelativeResize="0"/>
          <p:nvPr/>
        </p:nvPicPr>
        <p:blipFill rotWithShape="1">
          <a:blip r:embed="rId3">
            <a:alphaModFix/>
          </a:blip>
          <a:srcRect t="11211" r="65800" b="3398"/>
          <a:stretch/>
        </p:blipFill>
        <p:spPr>
          <a:xfrm>
            <a:off x="166800" y="3052875"/>
            <a:ext cx="1319398" cy="1853050"/>
          </a:xfrm>
          <a:prstGeom prst="rect">
            <a:avLst/>
          </a:prstGeom>
          <a:noFill/>
          <a:ln>
            <a:noFill/>
          </a:ln>
        </p:spPr>
      </p:pic>
      <p:pic>
        <p:nvPicPr>
          <p:cNvPr id="380" name="Google Shape;380;p44"/>
          <p:cNvPicPr preferRelativeResize="0"/>
          <p:nvPr/>
        </p:nvPicPr>
        <p:blipFill rotWithShape="1">
          <a:blip r:embed="rId3">
            <a:alphaModFix/>
          </a:blip>
          <a:srcRect t="11211" r="65800" b="3398"/>
          <a:stretch/>
        </p:blipFill>
        <p:spPr>
          <a:xfrm>
            <a:off x="1231025" y="3794874"/>
            <a:ext cx="842501" cy="1183274"/>
          </a:xfrm>
          <a:prstGeom prst="rect">
            <a:avLst/>
          </a:prstGeom>
          <a:noFill/>
          <a:ln>
            <a:noFill/>
          </a:ln>
        </p:spPr>
      </p:pic>
      <p:sp>
        <p:nvSpPr>
          <p:cNvPr id="3" name="Text Placeholder 2">
            <a:extLst>
              <a:ext uri="{FF2B5EF4-FFF2-40B4-BE49-F238E27FC236}">
                <a16:creationId xmlns:a16="http://schemas.microsoft.com/office/drawing/2014/main" id="{00DF1E50-88AA-8CFF-8A05-82C31DDA605B}"/>
              </a:ext>
            </a:extLst>
          </p:cNvPr>
          <p:cNvSpPr>
            <a:spLocks noGrp="1" noChangeArrowheads="1"/>
          </p:cNvSpPr>
          <p:nvPr>
            <p:ph type="body" idx="1"/>
          </p:nvPr>
        </p:nvSpPr>
        <p:spPr bwMode="auto">
          <a:xfrm>
            <a:off x="2546350" y="1867259"/>
            <a:ext cx="632160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2"/>
                </a:solidFill>
                <a:effectLst/>
                <a:latin typeface="Arial" panose="020B0604020202020204" pitchFamily="34" charset="0"/>
              </a:rPr>
              <a:t>A </a:t>
            </a:r>
            <a:r>
              <a:rPr kumimoji="0" lang="en-US" altLang="en-US" sz="1800" b="1" i="0" u="none" strike="noStrike" cap="none" normalizeH="0" baseline="0" dirty="0">
                <a:ln>
                  <a:noFill/>
                </a:ln>
                <a:solidFill>
                  <a:schemeClr val="bg2"/>
                </a:solidFill>
                <a:effectLst/>
                <a:latin typeface="Arial" panose="020B0604020202020204" pitchFamily="34" charset="0"/>
              </a:rPr>
              <a:t>collection ("forest") of Decision Trees</a:t>
            </a:r>
            <a:r>
              <a:rPr kumimoji="0" lang="en-US" altLang="en-US" sz="1800" b="0" i="0" u="none" strike="noStrike" cap="none" normalizeH="0" baseline="0" dirty="0">
                <a:ln>
                  <a:noFill/>
                </a:ln>
                <a:solidFill>
                  <a:schemeClr val="bg2"/>
                </a:solidFill>
                <a:effectLst/>
                <a:latin typeface="Arial" panose="020B0604020202020204" pitchFamily="34" charset="0"/>
              </a:rPr>
              <a:t>.</a:t>
            </a:r>
          </a:p>
          <a:p>
            <a:pPr marL="285750" indent="-285750"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2"/>
                </a:solidFill>
                <a:effectLst/>
                <a:latin typeface="Arial" panose="020B0604020202020204" pitchFamily="34" charset="0"/>
              </a:rPr>
              <a:t>Each tree is trained on a </a:t>
            </a:r>
            <a:r>
              <a:rPr kumimoji="0" lang="en-US" altLang="en-US" sz="1800" b="1" i="0" u="none" strike="noStrike" cap="none" normalizeH="0" baseline="0" dirty="0">
                <a:ln>
                  <a:noFill/>
                </a:ln>
                <a:solidFill>
                  <a:schemeClr val="bg2"/>
                </a:solidFill>
                <a:effectLst/>
                <a:latin typeface="Arial" panose="020B0604020202020204" pitchFamily="34" charset="0"/>
              </a:rPr>
              <a:t>random subset of the data</a:t>
            </a:r>
            <a:r>
              <a:rPr kumimoji="0" lang="en-US" altLang="en-US" sz="1800" b="0" i="0" u="none" strike="noStrike" cap="none" normalizeH="0" baseline="0" dirty="0">
                <a:ln>
                  <a:noFill/>
                </a:ln>
                <a:solidFill>
                  <a:schemeClr val="bg2"/>
                </a:solidFill>
                <a:effectLst/>
                <a:latin typeface="Arial" panose="020B0604020202020204" pitchFamily="34" charset="0"/>
              </a:rPr>
              <a:t> and </a:t>
            </a:r>
            <a:r>
              <a:rPr kumimoji="0" lang="en-US" altLang="en-US" sz="1800" b="1" i="0" u="none" strike="noStrike" cap="none" normalizeH="0" baseline="0" dirty="0">
                <a:ln>
                  <a:noFill/>
                </a:ln>
                <a:solidFill>
                  <a:schemeClr val="bg2"/>
                </a:solidFill>
                <a:effectLst/>
                <a:latin typeface="Arial" panose="020B0604020202020204" pitchFamily="34" charset="0"/>
              </a:rPr>
              <a:t>a random subset of features</a:t>
            </a:r>
            <a:r>
              <a:rPr kumimoji="0" lang="en-US" altLang="en-US" sz="1800" b="0" i="0" u="none" strike="noStrike" cap="none" normalizeH="0" baseline="0" dirty="0">
                <a:ln>
                  <a:noFill/>
                </a:ln>
                <a:solidFill>
                  <a:schemeClr val="bg2"/>
                </a:solidFill>
                <a:effectLst/>
                <a:latin typeface="Arial" panose="020B0604020202020204" pitchFamily="34" charset="0"/>
              </a:rPr>
              <a:t>.</a:t>
            </a:r>
          </a:p>
          <a:p>
            <a:pPr marL="285750" indent="-285750"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2"/>
                </a:solidFill>
                <a:effectLst/>
                <a:latin typeface="Arial" panose="020B0604020202020204" pitchFamily="34" charset="0"/>
              </a:rPr>
              <a:t>The forest </a:t>
            </a:r>
            <a:r>
              <a:rPr kumimoji="0" lang="en-US" altLang="en-US" sz="1800" b="1" i="0" u="none" strike="noStrike" cap="none" normalizeH="0" baseline="0" dirty="0">
                <a:ln>
                  <a:noFill/>
                </a:ln>
                <a:solidFill>
                  <a:schemeClr val="bg2"/>
                </a:solidFill>
                <a:effectLst/>
                <a:latin typeface="Arial" panose="020B0604020202020204" pitchFamily="34" charset="0"/>
              </a:rPr>
              <a:t>aggregates the output</a:t>
            </a:r>
            <a:r>
              <a:rPr kumimoji="0" lang="en-US" altLang="en-US" sz="1800" b="0" i="0" u="none" strike="noStrike" cap="none" normalizeH="0" baseline="0" dirty="0">
                <a:ln>
                  <a:noFill/>
                </a:ln>
                <a:solidFill>
                  <a:schemeClr val="bg2"/>
                </a:solidFill>
                <a:effectLst/>
                <a:latin typeface="Arial" panose="020B0604020202020204" pitchFamily="34" charset="0"/>
              </a:rPr>
              <a:t> of all trees</a:t>
            </a:r>
          </a:p>
          <a:p>
            <a:pPr marL="285750" indent="-285750"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2"/>
                </a:solidFill>
                <a:effectLst/>
                <a:latin typeface="Arial" panose="020B0604020202020204" pitchFamily="34" charset="0"/>
              </a:rPr>
              <a:t>For classification: takes the </a:t>
            </a:r>
            <a:r>
              <a:rPr kumimoji="0" lang="en-US" altLang="en-US" sz="1800" b="1" i="0" u="none" strike="noStrike" cap="none" normalizeH="0" baseline="0" dirty="0">
                <a:ln>
                  <a:noFill/>
                </a:ln>
                <a:solidFill>
                  <a:schemeClr val="bg2"/>
                </a:solidFill>
                <a:effectLst/>
                <a:latin typeface="Arial" panose="020B0604020202020204" pitchFamily="34" charset="0"/>
              </a:rPr>
              <a:t>majority vote</a:t>
            </a:r>
            <a:r>
              <a:rPr kumimoji="0" lang="en-US" altLang="en-US" sz="1800" b="0" i="0" u="none" strike="noStrike" cap="none" normalizeH="0" baseline="0" dirty="0">
                <a:ln>
                  <a:noFill/>
                </a:ln>
                <a:solidFill>
                  <a:schemeClr val="bg2"/>
                </a:solidFill>
                <a:effectLst/>
                <a:latin typeface="Arial" panose="020B0604020202020204" pitchFamily="34" charset="0"/>
              </a:rPr>
              <a:t>.</a:t>
            </a:r>
          </a:p>
          <a:p>
            <a:pPr marL="285750" indent="-285750"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bg2"/>
              </a:solidFill>
              <a:effectLst/>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90"/>
        <p:cNvGrpSpPr/>
        <p:nvPr/>
      </p:nvGrpSpPr>
      <p:grpSpPr>
        <a:xfrm>
          <a:off x="0" y="0"/>
          <a:ext cx="0" cy="0"/>
          <a:chOff x="0" y="0"/>
          <a:chExt cx="0" cy="0"/>
        </a:xfrm>
      </p:grpSpPr>
      <p:sp>
        <p:nvSpPr>
          <p:cNvPr id="391" name="Google Shape;391;p4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does your classification model perform?</a:t>
            </a:r>
            <a:endParaRPr/>
          </a:p>
        </p:txBody>
      </p:sp>
      <p:sp>
        <p:nvSpPr>
          <p:cNvPr id="392" name="Google Shape;392;p46"/>
          <p:cNvSpPr txBox="1">
            <a:spLocks noGrp="1"/>
          </p:cNvSpPr>
          <p:nvPr>
            <p:ph type="body" idx="1"/>
          </p:nvPr>
        </p:nvSpPr>
        <p:spPr>
          <a:xfrm>
            <a:off x="3458800" y="1483450"/>
            <a:ext cx="5832300" cy="290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2"/>
              </a:buClr>
              <a:buSzPts val="1100"/>
              <a:buFont typeface="Arial"/>
              <a:buNone/>
            </a:pPr>
            <a:r>
              <a:rPr lang="en-GB" sz="1700" b="1"/>
              <a:t>Accuracy</a:t>
            </a:r>
            <a:r>
              <a:rPr lang="en-GB" sz="1700"/>
              <a:t>: Proportion of correct predictions</a:t>
            </a:r>
            <a:endParaRPr sz="1700"/>
          </a:p>
          <a:p>
            <a:pPr marL="0" lvl="0" indent="0" algn="l" rtl="0">
              <a:lnSpc>
                <a:spcPct val="105000"/>
              </a:lnSpc>
              <a:spcBef>
                <a:spcPts val="0"/>
              </a:spcBef>
              <a:spcAft>
                <a:spcPts val="0"/>
              </a:spcAft>
              <a:buClr>
                <a:schemeClr val="dk2"/>
              </a:buClr>
              <a:buSzPts val="1100"/>
              <a:buFont typeface="Arial"/>
              <a:buNone/>
            </a:pPr>
            <a:endParaRPr sz="1700"/>
          </a:p>
          <a:p>
            <a:pPr marL="0" lvl="0" indent="0" algn="l" rtl="0">
              <a:lnSpc>
                <a:spcPct val="105000"/>
              </a:lnSpc>
              <a:spcBef>
                <a:spcPts val="0"/>
              </a:spcBef>
              <a:spcAft>
                <a:spcPts val="0"/>
              </a:spcAft>
              <a:buNone/>
            </a:pPr>
            <a:r>
              <a:rPr lang="en-GB" sz="1700" b="1"/>
              <a:t>Precision</a:t>
            </a:r>
            <a:r>
              <a:rPr lang="en-GB" sz="1700"/>
              <a:t>: Precision=TP/TP+FP</a:t>
            </a:r>
            <a:endParaRPr sz="1700"/>
          </a:p>
          <a:p>
            <a:pPr marL="0" lvl="0" indent="0" algn="l" rtl="0">
              <a:lnSpc>
                <a:spcPct val="105000"/>
              </a:lnSpc>
              <a:spcBef>
                <a:spcPts val="0"/>
              </a:spcBef>
              <a:spcAft>
                <a:spcPts val="0"/>
              </a:spcAft>
              <a:buNone/>
            </a:pPr>
            <a:r>
              <a:rPr lang="en-GB" sz="1700" i="1"/>
              <a:t>How many positive predictions are actually correct?</a:t>
            </a:r>
            <a:endParaRPr sz="1700" i="1"/>
          </a:p>
          <a:p>
            <a:pPr marL="0" lvl="0" indent="0" algn="l" rtl="0">
              <a:lnSpc>
                <a:spcPct val="105000"/>
              </a:lnSpc>
              <a:spcBef>
                <a:spcPts val="0"/>
              </a:spcBef>
              <a:spcAft>
                <a:spcPts val="0"/>
              </a:spcAft>
              <a:buNone/>
            </a:pPr>
            <a:endParaRPr sz="1700" b="1"/>
          </a:p>
          <a:p>
            <a:pPr marL="0" lvl="0" indent="0" algn="l" rtl="0">
              <a:lnSpc>
                <a:spcPct val="105000"/>
              </a:lnSpc>
              <a:spcBef>
                <a:spcPts val="0"/>
              </a:spcBef>
              <a:spcAft>
                <a:spcPts val="0"/>
              </a:spcAft>
              <a:buNone/>
            </a:pPr>
            <a:r>
              <a:rPr lang="en-GB" sz="1700" b="1"/>
              <a:t>Recall (Sensitivity)</a:t>
            </a:r>
            <a:r>
              <a:rPr lang="en-GB" sz="1700"/>
              <a:t>: Recall=FN/TP+FN</a:t>
            </a:r>
            <a:endParaRPr sz="1700"/>
          </a:p>
          <a:p>
            <a:pPr marL="0" lvl="0" indent="0" algn="l" rtl="0">
              <a:lnSpc>
                <a:spcPct val="105000"/>
              </a:lnSpc>
              <a:spcBef>
                <a:spcPts val="0"/>
              </a:spcBef>
              <a:spcAft>
                <a:spcPts val="0"/>
              </a:spcAft>
              <a:buClr>
                <a:schemeClr val="dk2"/>
              </a:buClr>
              <a:buSzPts val="1100"/>
              <a:buFont typeface="Arial"/>
              <a:buNone/>
            </a:pPr>
            <a:r>
              <a:rPr lang="en-GB" sz="1700" i="1"/>
              <a:t>How many actual positives are correctly identified?</a:t>
            </a:r>
            <a:endParaRPr sz="1700" i="1"/>
          </a:p>
          <a:p>
            <a:pPr marL="0" lvl="0" indent="0" algn="l" rtl="0">
              <a:lnSpc>
                <a:spcPct val="105000"/>
              </a:lnSpc>
              <a:spcBef>
                <a:spcPts val="0"/>
              </a:spcBef>
              <a:spcAft>
                <a:spcPts val="0"/>
              </a:spcAft>
              <a:buNone/>
            </a:pPr>
            <a:endParaRPr sz="1700" b="1"/>
          </a:p>
          <a:p>
            <a:pPr marL="0" lvl="0" indent="0" algn="l" rtl="0">
              <a:lnSpc>
                <a:spcPct val="105000"/>
              </a:lnSpc>
              <a:spcBef>
                <a:spcPts val="0"/>
              </a:spcBef>
              <a:spcAft>
                <a:spcPts val="0"/>
              </a:spcAft>
              <a:buNone/>
            </a:pPr>
            <a:r>
              <a:rPr lang="en-GB" sz="1700" b="1"/>
              <a:t>F1-Score</a:t>
            </a:r>
            <a:r>
              <a:rPr lang="en-GB" sz="1700"/>
              <a:t>: F1-Score=2×(Precision+Recall/Precision×Recall​)</a:t>
            </a:r>
            <a:endParaRPr sz="1700"/>
          </a:p>
          <a:p>
            <a:pPr marL="0" lvl="0" indent="0" algn="l" rtl="0">
              <a:lnSpc>
                <a:spcPct val="105000"/>
              </a:lnSpc>
              <a:spcBef>
                <a:spcPts val="0"/>
              </a:spcBef>
              <a:spcAft>
                <a:spcPts val="0"/>
              </a:spcAft>
              <a:buNone/>
            </a:pPr>
            <a:r>
              <a:rPr lang="en-GB" sz="1700" i="1"/>
              <a:t>Balances precision and recall</a:t>
            </a:r>
            <a:endParaRPr sz="1700" i="1"/>
          </a:p>
          <a:p>
            <a:pPr marL="0" lvl="0" indent="0" algn="l" rtl="0">
              <a:lnSpc>
                <a:spcPct val="105000"/>
              </a:lnSpc>
              <a:spcBef>
                <a:spcPts val="0"/>
              </a:spcBef>
              <a:spcAft>
                <a:spcPts val="0"/>
              </a:spcAft>
              <a:buNone/>
            </a:pPr>
            <a:endParaRPr sz="1700"/>
          </a:p>
        </p:txBody>
      </p:sp>
      <p:pic>
        <p:nvPicPr>
          <p:cNvPr id="393" name="Google Shape;393;p46"/>
          <p:cNvPicPr preferRelativeResize="0"/>
          <p:nvPr/>
        </p:nvPicPr>
        <p:blipFill rotWithShape="1">
          <a:blip r:embed="rId3">
            <a:alphaModFix/>
          </a:blip>
          <a:srcRect l="7652" t="8307" r="5391"/>
          <a:stretch/>
        </p:blipFill>
        <p:spPr>
          <a:xfrm>
            <a:off x="256275" y="3633625"/>
            <a:ext cx="3117700" cy="431750"/>
          </a:xfrm>
          <a:prstGeom prst="rect">
            <a:avLst/>
          </a:prstGeom>
          <a:noFill/>
          <a:ln>
            <a:noFill/>
          </a:ln>
        </p:spPr>
      </p:pic>
      <p:pic>
        <p:nvPicPr>
          <p:cNvPr id="394" name="Google Shape;394;p46"/>
          <p:cNvPicPr preferRelativeResize="0"/>
          <p:nvPr/>
        </p:nvPicPr>
        <p:blipFill rotWithShape="1">
          <a:blip r:embed="rId4">
            <a:alphaModFix/>
          </a:blip>
          <a:srcRect l="7672" t="4352" r="10265" b="7354"/>
          <a:stretch/>
        </p:blipFill>
        <p:spPr>
          <a:xfrm>
            <a:off x="7000" y="1470875"/>
            <a:ext cx="3494250" cy="21161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Splitting this data </a:t>
            </a:r>
            <a:endParaRPr/>
          </a:p>
        </p:txBody>
      </p:sp>
      <p:sp>
        <p:nvSpPr>
          <p:cNvPr id="250" name="Google Shape;250;p33"/>
          <p:cNvSpPr txBox="1">
            <a:spLocks noGrp="1"/>
          </p:cNvSpPr>
          <p:nvPr>
            <p:ph type="body" idx="1"/>
          </p:nvPr>
        </p:nvSpPr>
        <p:spPr>
          <a:xfrm>
            <a:off x="311700" y="1505700"/>
            <a:ext cx="84744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Data splitting allows us to build robust models that perform well on training data and generalise effectively to new, unseen data.</a:t>
            </a:r>
            <a:endParaRPr dirty="0"/>
          </a:p>
          <a:p>
            <a:pPr marL="0" lvl="0" indent="0" algn="l" rtl="0">
              <a:spcBef>
                <a:spcPts val="1200"/>
              </a:spcBef>
              <a:spcAft>
                <a:spcPts val="0"/>
              </a:spcAft>
              <a:buNone/>
            </a:pPr>
            <a:r>
              <a:rPr lang="en-GB" b="1" dirty="0"/>
              <a:t>Training data</a:t>
            </a:r>
            <a:endParaRPr b="1" dirty="0"/>
          </a:p>
          <a:p>
            <a:pPr marL="0" lvl="0" indent="0" algn="l" rtl="0">
              <a:spcBef>
                <a:spcPts val="1200"/>
              </a:spcBef>
              <a:spcAft>
                <a:spcPts val="0"/>
              </a:spcAft>
              <a:buNone/>
            </a:pPr>
            <a:r>
              <a:rPr lang="en-GB" dirty="0"/>
              <a:t>This is the section of the data set we use to train the model, our model might get really good at predicting this, but that does not mean the model works well</a:t>
            </a:r>
            <a:endParaRPr dirty="0"/>
          </a:p>
          <a:p>
            <a:pPr marL="0" lvl="0" indent="0" algn="l" rtl="0">
              <a:spcBef>
                <a:spcPts val="1200"/>
              </a:spcBef>
              <a:spcAft>
                <a:spcPts val="0"/>
              </a:spcAft>
              <a:buNone/>
            </a:pPr>
            <a:r>
              <a:rPr lang="en-GB" b="1" dirty="0"/>
              <a:t>Testing data</a:t>
            </a:r>
            <a:endParaRPr b="1" dirty="0"/>
          </a:p>
          <a:p>
            <a:pPr marL="0" lvl="0" indent="0" algn="l" rtl="0">
              <a:spcBef>
                <a:spcPts val="1200"/>
              </a:spcBef>
              <a:spcAft>
                <a:spcPts val="1200"/>
              </a:spcAft>
              <a:buNone/>
            </a:pPr>
            <a:r>
              <a:rPr lang="en-GB" dirty="0"/>
              <a:t>The data we use to test how the model performs on unseen data. This gives a good idea of model robustness.</a:t>
            </a:r>
            <a:endParaRPr dirty="0"/>
          </a:p>
        </p:txBody>
      </p:sp>
    </p:spTree>
    <p:extLst>
      <p:ext uri="{BB962C8B-B14F-4D97-AF65-F5344CB8AC3E}">
        <p14:creationId xmlns:p14="http://schemas.microsoft.com/office/powerpoint/2010/main" val="25838423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Overfitting</a:t>
            </a:r>
            <a:endParaRPr/>
          </a:p>
        </p:txBody>
      </p:sp>
      <p:sp>
        <p:nvSpPr>
          <p:cNvPr id="256" name="Google Shape;256;p34"/>
          <p:cNvSpPr txBox="1">
            <a:spLocks noGrp="1"/>
          </p:cNvSpPr>
          <p:nvPr>
            <p:ph type="body" idx="1"/>
          </p:nvPr>
        </p:nvSpPr>
        <p:spPr>
          <a:xfrm>
            <a:off x="311700" y="1505700"/>
            <a:ext cx="60141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Overfitting occurs when a machine learning model learns the training data too well, capturing noise or random fluctuations in the data rather than the underlying patterns.</a:t>
            </a:r>
            <a:endParaRPr/>
          </a:p>
        </p:txBody>
      </p:sp>
      <p:pic>
        <p:nvPicPr>
          <p:cNvPr id="257" name="Google Shape;257;p34"/>
          <p:cNvPicPr preferRelativeResize="0"/>
          <p:nvPr/>
        </p:nvPicPr>
        <p:blipFill rotWithShape="1">
          <a:blip r:embed="rId3">
            <a:alphaModFix/>
          </a:blip>
          <a:srcRect t="12796" b="7869"/>
          <a:stretch/>
        </p:blipFill>
        <p:spPr>
          <a:xfrm>
            <a:off x="6394175" y="1505700"/>
            <a:ext cx="2391925" cy="2821875"/>
          </a:xfrm>
          <a:prstGeom prst="rect">
            <a:avLst/>
          </a:prstGeom>
          <a:noFill/>
          <a:ln>
            <a:noFill/>
          </a:ln>
        </p:spPr>
      </p:pic>
      <p:pic>
        <p:nvPicPr>
          <p:cNvPr id="258" name="Google Shape;258;p34"/>
          <p:cNvPicPr preferRelativeResize="0"/>
          <p:nvPr/>
        </p:nvPicPr>
        <p:blipFill>
          <a:blip r:embed="rId4">
            <a:alphaModFix/>
          </a:blip>
          <a:stretch>
            <a:fillRect/>
          </a:stretch>
        </p:blipFill>
        <p:spPr>
          <a:xfrm>
            <a:off x="1601275" y="3109425"/>
            <a:ext cx="4724400" cy="2362200"/>
          </a:xfrm>
          <a:prstGeom prst="rect">
            <a:avLst/>
          </a:prstGeom>
          <a:noFill/>
          <a:ln>
            <a:noFill/>
          </a:ln>
        </p:spPr>
      </p:pic>
    </p:spTree>
    <p:extLst>
      <p:ext uri="{BB962C8B-B14F-4D97-AF65-F5344CB8AC3E}">
        <p14:creationId xmlns:p14="http://schemas.microsoft.com/office/powerpoint/2010/main" val="37229545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Under fitting</a:t>
            </a:r>
            <a:endParaRPr/>
          </a:p>
        </p:txBody>
      </p:sp>
      <p:sp>
        <p:nvSpPr>
          <p:cNvPr id="264" name="Google Shape;264;p35"/>
          <p:cNvSpPr txBox="1">
            <a:spLocks noGrp="1"/>
          </p:cNvSpPr>
          <p:nvPr>
            <p:ph type="body" idx="1"/>
          </p:nvPr>
        </p:nvSpPr>
        <p:spPr>
          <a:xfrm>
            <a:off x="311700" y="1429500"/>
            <a:ext cx="84744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Model has not been trained enough</a:t>
            </a:r>
            <a:endParaRPr/>
          </a:p>
          <a:p>
            <a:pPr marL="0" lvl="0" indent="0" algn="l" rtl="0">
              <a:spcBef>
                <a:spcPts val="1200"/>
              </a:spcBef>
              <a:spcAft>
                <a:spcPts val="0"/>
              </a:spcAft>
              <a:buNone/>
            </a:pPr>
            <a:r>
              <a:rPr lang="en-GB"/>
              <a:t>Data is not meaningful enough</a:t>
            </a:r>
            <a:endParaRPr/>
          </a:p>
          <a:p>
            <a:pPr marL="0" lvl="0" indent="0" algn="l" rtl="0">
              <a:spcBef>
                <a:spcPts val="1200"/>
              </a:spcBef>
              <a:spcAft>
                <a:spcPts val="1200"/>
              </a:spcAft>
              <a:buNone/>
            </a:pPr>
            <a:endParaRPr/>
          </a:p>
        </p:txBody>
      </p:sp>
      <p:pic>
        <p:nvPicPr>
          <p:cNvPr id="265" name="Google Shape;265;p35"/>
          <p:cNvPicPr preferRelativeResize="0"/>
          <p:nvPr/>
        </p:nvPicPr>
        <p:blipFill>
          <a:blip r:embed="rId3">
            <a:alphaModFix/>
          </a:blip>
          <a:stretch>
            <a:fillRect/>
          </a:stretch>
        </p:blipFill>
        <p:spPr>
          <a:xfrm>
            <a:off x="3449425" y="1953775"/>
            <a:ext cx="5487474" cy="1907200"/>
          </a:xfrm>
          <a:prstGeom prst="rect">
            <a:avLst/>
          </a:prstGeom>
          <a:noFill/>
          <a:ln>
            <a:noFill/>
          </a:ln>
        </p:spPr>
      </p:pic>
    </p:spTree>
    <p:extLst>
      <p:ext uri="{BB962C8B-B14F-4D97-AF65-F5344CB8AC3E}">
        <p14:creationId xmlns:p14="http://schemas.microsoft.com/office/powerpoint/2010/main" val="2927010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Clustering</a:t>
            </a:r>
            <a:endParaRPr/>
          </a:p>
        </p:txBody>
      </p:sp>
      <p:sp>
        <p:nvSpPr>
          <p:cNvPr id="406" name="Google Shape;406;p48"/>
          <p:cNvSpPr txBox="1">
            <a:spLocks noGrp="1"/>
          </p:cNvSpPr>
          <p:nvPr>
            <p:ph type="body" idx="1"/>
          </p:nvPr>
        </p:nvSpPr>
        <p:spPr>
          <a:xfrm>
            <a:off x="1774787" y="1607101"/>
            <a:ext cx="6321600" cy="3002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Basic idea: group together similar instances</a:t>
            </a:r>
            <a:endParaRPr/>
          </a:p>
          <a:p>
            <a:pPr marL="457200" lvl="0" indent="0" algn="l" rtl="0">
              <a:spcBef>
                <a:spcPts val="1200"/>
              </a:spcBef>
              <a:spcAft>
                <a:spcPts val="1200"/>
              </a:spcAft>
              <a:buNone/>
            </a:pPr>
            <a:endParaRPr/>
          </a:p>
        </p:txBody>
      </p:sp>
      <p:pic>
        <p:nvPicPr>
          <p:cNvPr id="407" name="Google Shape;407;p48"/>
          <p:cNvPicPr preferRelativeResize="0"/>
          <p:nvPr/>
        </p:nvPicPr>
        <p:blipFill>
          <a:blip r:embed="rId3">
            <a:alphaModFix/>
          </a:blip>
          <a:stretch>
            <a:fillRect/>
          </a:stretch>
        </p:blipFill>
        <p:spPr>
          <a:xfrm>
            <a:off x="1435150" y="2121252"/>
            <a:ext cx="6443900" cy="2117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D6949D67-26C8-792E-CD22-3474BA2DEEBA}"/>
            </a:ext>
          </a:extLst>
        </p:cNvPr>
        <p:cNvGrpSpPr/>
        <p:nvPr/>
      </p:nvGrpSpPr>
      <p:grpSpPr>
        <a:xfrm>
          <a:off x="0" y="0"/>
          <a:ext cx="0" cy="0"/>
          <a:chOff x="0" y="0"/>
          <a:chExt cx="0" cy="0"/>
        </a:xfrm>
      </p:grpSpPr>
      <p:sp>
        <p:nvSpPr>
          <p:cNvPr id="104" name="Google Shape;104;p17">
            <a:extLst>
              <a:ext uri="{FF2B5EF4-FFF2-40B4-BE49-F238E27FC236}">
                <a16:creationId xmlns:a16="http://schemas.microsoft.com/office/drawing/2014/main" id="{2380A681-649F-8907-47E5-ED033DA8C78E}"/>
              </a:ext>
            </a:extLst>
          </p:cNvPr>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prediction is important for us</a:t>
            </a:r>
            <a:endParaRPr/>
          </a:p>
        </p:txBody>
      </p:sp>
      <p:pic>
        <p:nvPicPr>
          <p:cNvPr id="2" name="Picture 2" descr="Super Mario (form) - Super Mario Wiki, the Mario encyclopedia">
            <a:extLst>
              <a:ext uri="{FF2B5EF4-FFF2-40B4-BE49-F238E27FC236}">
                <a16:creationId xmlns:a16="http://schemas.microsoft.com/office/drawing/2014/main" id="{C600D041-3203-EC25-83D8-AB1311A93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43" y="-3121923"/>
            <a:ext cx="2371547" cy="29644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artoon Brain">
            <a:extLst>
              <a:ext uri="{FF2B5EF4-FFF2-40B4-BE49-F238E27FC236}">
                <a16:creationId xmlns:a16="http://schemas.microsoft.com/office/drawing/2014/main" id="{4FB1F0AD-B2E3-4748-80ED-9A894AF89CF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104" b="90000" l="10000" r="90000">
                        <a14:foregroundMark x1="81979" y1="13542" x2="81563" y2="13125"/>
                        <a14:foregroundMark x1="81354" y1="12448" x2="80885" y2="12656"/>
                        <a14:foregroundMark x1="81094" y1="10573" x2="80573" y2="10313"/>
                        <a14:foregroundMark x1="80573" y1="10313" x2="86198" y2="15000"/>
                        <a14:foregroundMark x1="86198" y1="15000" x2="81615" y2="5104"/>
                        <a14:foregroundMark x1="81615" y1="5104" x2="80938" y2="13698"/>
                        <a14:foregroundMark x1="80938" y1="13698" x2="82760" y2="14375"/>
                        <a14:foregroundMark x1="48854" y1="54219" x2="63125" y2="54479"/>
                        <a14:foregroundMark x1="63125" y1="54479" x2="79479" y2="45208"/>
                        <a14:foregroundMark x1="79479" y1="45208" x2="80677" y2="32552"/>
                        <a14:foregroundMark x1="80677" y1="32552" x2="78333" y2="23802"/>
                        <a14:foregroundMark x1="78333" y1="23802" x2="64115" y2="20156"/>
                        <a14:foregroundMark x1="64115" y1="20156" x2="48542" y2="41146"/>
                        <a14:foregroundMark x1="48542" y1="41146" x2="47031" y2="54479"/>
                        <a14:foregroundMark x1="47031" y1="54479" x2="51823" y2="53854"/>
                        <a14:foregroundMark x1="51823" y1="53854" x2="60729" y2="53281"/>
                        <a14:foregroundMark x1="60729" y1="53281" x2="52969" y2="47813"/>
                        <a14:foregroundMark x1="52969" y1="47813" x2="53542" y2="53177"/>
                        <a14:foregroundMark x1="53542" y1="53177" x2="63906" y2="50833"/>
                        <a14:foregroundMark x1="63906" y1="50833" x2="54010" y2="52396"/>
                        <a14:foregroundMark x1="54010" y1="52396" x2="61094" y2="52083"/>
                        <a14:foregroundMark x1="61094" y1="52083" x2="61302" y2="51771"/>
                        <a14:foregroundMark x1="61302" y1="51771" x2="56198" y2="49115"/>
                        <a14:foregroundMark x1="56198" y1="49115" x2="62865" y2="50000"/>
                      </a14:backgroundRemoval>
                    </a14:imgEffect>
                  </a14:imgLayer>
                </a14:imgProps>
              </a:ext>
              <a:ext uri="{28A0092B-C50C-407E-A947-70E740481C1C}">
                <a14:useLocalDpi xmlns:a14="http://schemas.microsoft.com/office/drawing/2010/main" val="0"/>
              </a:ext>
            </a:extLst>
          </a:blip>
          <a:srcRect/>
          <a:stretch>
            <a:fillRect/>
          </a:stretch>
        </p:blipFill>
        <p:spPr bwMode="auto">
          <a:xfrm>
            <a:off x="3690454" y="1444641"/>
            <a:ext cx="2420471" cy="24204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2C8300-6258-81F3-3C69-6AA6231F9711}"/>
              </a:ext>
            </a:extLst>
          </p:cNvPr>
          <p:cNvSpPr txBox="1"/>
          <p:nvPr/>
        </p:nvSpPr>
        <p:spPr>
          <a:xfrm>
            <a:off x="2626822" y="4259773"/>
            <a:ext cx="4705004" cy="307777"/>
          </a:xfrm>
          <a:prstGeom prst="rect">
            <a:avLst/>
          </a:prstGeom>
          <a:noFill/>
        </p:spPr>
        <p:txBody>
          <a:bodyPr wrap="square" rtlCol="0">
            <a:spAutoFit/>
          </a:bodyPr>
          <a:lstStyle/>
          <a:p>
            <a:r>
              <a:rPr lang="en-GB" dirty="0"/>
              <a:t>We have a tendency to just think of the brain in isolation </a:t>
            </a:r>
          </a:p>
        </p:txBody>
      </p:sp>
      <p:pic>
        <p:nvPicPr>
          <p:cNvPr id="4" name="Picture 3">
            <a:extLst>
              <a:ext uri="{FF2B5EF4-FFF2-40B4-BE49-F238E27FC236}">
                <a16:creationId xmlns:a16="http://schemas.microsoft.com/office/drawing/2014/main" id="{745583A8-D716-8DB7-3874-AD7298E36F2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402" b="96450" l="3584" r="97341">
                        <a14:foregroundMark x1="11676" y1="65828" x2="7283" y2="56065"/>
                        <a14:foregroundMark x1="7283" y1="56065" x2="3815" y2="38166"/>
                        <a14:foregroundMark x1="3815" y1="38166" x2="7746" y2="22929"/>
                        <a14:foregroundMark x1="7746" y1="22929" x2="18844" y2="8728"/>
                        <a14:foregroundMark x1="23468" y1="8580" x2="36994" y2="2959"/>
                        <a14:foregroundMark x1="36994" y1="2959" x2="54335" y2="5325"/>
                        <a14:foregroundMark x1="54335" y1="5325" x2="90058" y2="33284"/>
                        <a14:foregroundMark x1="90058" y1="33284" x2="95260" y2="48225"/>
                        <a14:foregroundMark x1="95260" y1="48225" x2="95145" y2="72189"/>
                        <a14:foregroundMark x1="95145" y1="72189" x2="88671" y2="84024"/>
                        <a14:foregroundMark x1="88671" y1="84024" x2="78150" y2="85799"/>
                        <a14:foregroundMark x1="78150" y1="85799" x2="56532" y2="79438"/>
                        <a14:foregroundMark x1="56532" y1="79438" x2="53179" y2="76479"/>
                        <a14:foregroundMark x1="36763" y1="89053" x2="47630" y2="94970"/>
                        <a14:foregroundMark x1="47630" y1="94970" x2="68208" y2="97781"/>
                        <a14:foregroundMark x1="68208" y1="97781" x2="78960" y2="87574"/>
                        <a14:foregroundMark x1="78960" y1="87574" x2="42543" y2="85355"/>
                        <a14:foregroundMark x1="42543" y1="85355" x2="29942" y2="90533"/>
                        <a14:foregroundMark x1="3815" y1="48964" x2="25896" y2="76627"/>
                        <a14:foregroundMark x1="25896" y1="76627" x2="45549" y2="87426"/>
                        <a14:foregroundMark x1="45549" y1="87426" x2="62543" y2="90237"/>
                        <a14:foregroundMark x1="62543" y1="90237" x2="77457" y2="87870"/>
                        <a14:foregroundMark x1="77457" y1="87870" x2="90173" y2="72041"/>
                        <a14:foregroundMark x1="90173" y1="72041" x2="92601" y2="44675"/>
                        <a14:foregroundMark x1="92601" y1="44675" x2="78613" y2="23817"/>
                        <a14:foregroundMark x1="78613" y1="23817" x2="59306" y2="11538"/>
                        <a14:foregroundMark x1="59306" y1="11538" x2="45434" y2="9024"/>
                        <a14:foregroundMark x1="45434" y1="9024" x2="38613" y2="14201"/>
                        <a14:foregroundMark x1="38613" y1="14201" x2="37457" y2="16420"/>
                        <a14:foregroundMark x1="30058" y1="5325" x2="44393" y2="1479"/>
                        <a14:foregroundMark x1="44393" y1="1479" x2="53526" y2="4438"/>
                        <a14:foregroundMark x1="53526" y1="4438" x2="58844" y2="10059"/>
                        <a14:foregroundMark x1="55145" y1="5325" x2="67399" y2="11095"/>
                        <a14:foregroundMark x1="67399" y1="11095" x2="87514" y2="36243"/>
                        <a14:foregroundMark x1="87514" y1="36243" x2="96763" y2="62130"/>
                        <a14:foregroundMark x1="96763" y1="62130" x2="87168" y2="87278"/>
                        <a14:foregroundMark x1="87168" y1="87278" x2="29942" y2="90237"/>
                        <a14:foregroundMark x1="48786" y1="92604" x2="53642" y2="97041"/>
                        <a14:foregroundMark x1="53642" y1="97041" x2="60231" y2="99408"/>
                        <a14:foregroundMark x1="60231" y1="99408" x2="70867" y2="95266"/>
                        <a14:foregroundMark x1="70867" y1="95266" x2="57688" y2="92160"/>
                        <a14:foregroundMark x1="57688" y1="92160" x2="48671" y2="96154"/>
                        <a14:foregroundMark x1="48671" y1="96154" x2="48671" y2="96450"/>
                        <a14:foregroundMark x1="49249" y1="3550" x2="60116" y2="4882"/>
                        <a14:foregroundMark x1="60116" y1="4882" x2="87514" y2="18639"/>
                        <a14:foregroundMark x1="87514" y1="18639" x2="97225" y2="28698"/>
                        <a14:foregroundMark x1="97225" y1="28698" x2="97225" y2="45858"/>
                        <a14:foregroundMark x1="97225" y1="45858" x2="83931" y2="79290"/>
                        <a14:foregroundMark x1="83931" y1="79290" x2="54798" y2="76331"/>
                        <a14:foregroundMark x1="54798" y1="76331" x2="38035" y2="65828"/>
                        <a14:foregroundMark x1="38035" y1="65828" x2="32023" y2="47633"/>
                        <a14:foregroundMark x1="32023" y1="47633" x2="34682" y2="31657"/>
                        <a14:foregroundMark x1="34682" y1="31657" x2="46590" y2="20118"/>
                        <a14:foregroundMark x1="46590" y1="20118" x2="53179" y2="17012"/>
                        <a14:foregroundMark x1="26127" y1="5030" x2="43584" y2="148"/>
                        <a14:foregroundMark x1="43584" y1="148" x2="51792" y2="740"/>
                        <a14:foregroundMark x1="51792" y1="740" x2="58266" y2="4586"/>
                        <a14:foregroundMark x1="58266" y1="4586" x2="28902" y2="3550"/>
                        <a14:foregroundMark x1="28902" y1="3550" x2="27746" y2="4142"/>
                        <a14:foregroundMark x1="26705" y1="4734" x2="19306" y2="9320"/>
                        <a14:foregroundMark x1="19306" y1="9320" x2="26127" y2="8136"/>
                        <a14:foregroundMark x1="26127" y1="8136" x2="21850" y2="6805"/>
                        <a14:foregroundMark x1="10289" y1="65237" x2="28902" y2="83580"/>
                        <a14:foregroundMark x1="28902" y1="83580" x2="14682" y2="66568"/>
                        <a14:foregroundMark x1="14682" y1="66568" x2="8786" y2="64349"/>
                        <a14:foregroundMark x1="8786" y1="64349" x2="8786" y2="64349"/>
                        <a14:foregroundMark x1="12370" y1="68195" x2="27977" y2="83876"/>
                        <a14:foregroundMark x1="27977" y1="83876" x2="30751" y2="90828"/>
                        <a14:foregroundMark x1="30751" y1="90828" x2="30058" y2="81953"/>
                        <a14:foregroundMark x1="30058" y1="81953" x2="17919" y2="73521"/>
                        <a14:foregroundMark x1="17919" y1="73521" x2="11561" y2="71746"/>
                        <a14:foregroundMark x1="11561" y1="71746" x2="11792" y2="71746"/>
                        <a14:foregroundMark x1="16185" y1="74852" x2="25202" y2="83580"/>
                        <a14:foregroundMark x1="25202" y1="83580" x2="20925" y2="75000"/>
                        <a14:foregroundMark x1="20925" y1="75000" x2="16532" y2="75000"/>
                        <a14:foregroundMark x1="96647" y1="46746" x2="95954" y2="63609"/>
                        <a14:foregroundMark x1="95954" y1="63609" x2="98613" y2="54882"/>
                        <a14:foregroundMark x1="98613" y1="54882" x2="92254" y2="34763"/>
                        <a14:foregroundMark x1="92254" y1="34763" x2="86243" y2="24556"/>
                        <a14:foregroundMark x1="86243" y1="24556" x2="70751" y2="12426"/>
                        <a14:foregroundMark x1="70751" y1="12426" x2="97341" y2="55473"/>
                      </a14:backgroundRemoval>
                    </a14:imgEffect>
                  </a14:imgLayer>
                </a14:imgProps>
              </a:ext>
            </a:extLst>
          </a:blip>
          <a:srcRect t="1538"/>
          <a:stretch>
            <a:fillRect/>
          </a:stretch>
        </p:blipFill>
        <p:spPr>
          <a:xfrm rot="20523388">
            <a:off x="3591007" y="-4924021"/>
            <a:ext cx="6371896" cy="4903092"/>
          </a:xfrm>
          <a:prstGeom prst="rect">
            <a:avLst/>
          </a:prstGeom>
        </p:spPr>
      </p:pic>
    </p:spTree>
    <p:extLst>
      <p:ext uri="{BB962C8B-B14F-4D97-AF65-F5344CB8AC3E}">
        <p14:creationId xmlns:p14="http://schemas.microsoft.com/office/powerpoint/2010/main" val="4225882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Clustering</a:t>
            </a:r>
            <a:endParaRPr/>
          </a:p>
        </p:txBody>
      </p:sp>
      <p:sp>
        <p:nvSpPr>
          <p:cNvPr id="413" name="Google Shape;413;p49"/>
          <p:cNvSpPr txBox="1">
            <a:spLocks noGrp="1"/>
          </p:cNvSpPr>
          <p:nvPr>
            <p:ph type="body" idx="1"/>
          </p:nvPr>
        </p:nvSpPr>
        <p:spPr>
          <a:xfrm>
            <a:off x="1791787" y="1323476"/>
            <a:ext cx="6321600" cy="3002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dirty="0"/>
              <a:t>Basic idea: group together </a:t>
            </a:r>
            <a:r>
              <a:rPr lang="en-GB" u="sng" dirty="0"/>
              <a:t>similar</a:t>
            </a:r>
            <a:r>
              <a:rPr lang="en-GB" dirty="0"/>
              <a:t> instances</a:t>
            </a:r>
            <a:endParaRPr dirty="0"/>
          </a:p>
          <a:p>
            <a:pPr marL="457200" lvl="0" indent="0" algn="l" rtl="0">
              <a:spcBef>
                <a:spcPts val="1200"/>
              </a:spcBef>
              <a:spcAft>
                <a:spcPts val="1200"/>
              </a:spcAft>
              <a:buNone/>
            </a:pPr>
            <a:endParaRPr dirty="0"/>
          </a:p>
        </p:txBody>
      </p:sp>
      <p:pic>
        <p:nvPicPr>
          <p:cNvPr id="414" name="Google Shape;414;p49"/>
          <p:cNvPicPr preferRelativeResize="0"/>
          <p:nvPr/>
        </p:nvPicPr>
        <p:blipFill>
          <a:blip r:embed="rId3">
            <a:alphaModFix/>
          </a:blip>
          <a:stretch>
            <a:fillRect/>
          </a:stretch>
        </p:blipFill>
        <p:spPr>
          <a:xfrm>
            <a:off x="67074" y="2070438"/>
            <a:ext cx="4726150" cy="1739024"/>
          </a:xfrm>
          <a:prstGeom prst="rect">
            <a:avLst/>
          </a:prstGeom>
          <a:noFill/>
          <a:ln>
            <a:noFill/>
          </a:ln>
        </p:spPr>
      </p:pic>
      <p:pic>
        <p:nvPicPr>
          <p:cNvPr id="415" name="Google Shape;415;p49"/>
          <p:cNvPicPr preferRelativeResize="0"/>
          <p:nvPr/>
        </p:nvPicPr>
        <p:blipFill>
          <a:blip r:embed="rId4">
            <a:alphaModFix/>
          </a:blip>
          <a:stretch>
            <a:fillRect/>
          </a:stretch>
        </p:blipFill>
        <p:spPr>
          <a:xfrm>
            <a:off x="4730825" y="2056668"/>
            <a:ext cx="4061474" cy="1536025"/>
          </a:xfrm>
          <a:prstGeom prst="rect">
            <a:avLst/>
          </a:prstGeom>
          <a:noFill/>
          <a:ln>
            <a:noFill/>
          </a:ln>
        </p:spPr>
      </p:pic>
      <p:pic>
        <p:nvPicPr>
          <p:cNvPr id="416" name="Google Shape;416;p49"/>
          <p:cNvPicPr preferRelativeResize="0"/>
          <p:nvPr/>
        </p:nvPicPr>
        <p:blipFill rotWithShape="1">
          <a:blip r:embed="rId3">
            <a:alphaModFix/>
          </a:blip>
          <a:srcRect r="95041" b="85825"/>
          <a:stretch/>
        </p:blipFill>
        <p:spPr>
          <a:xfrm>
            <a:off x="4454838" y="3562975"/>
            <a:ext cx="234324" cy="246500"/>
          </a:xfrm>
          <a:prstGeom prst="rect">
            <a:avLst/>
          </a:prstGeom>
          <a:noFill/>
          <a:ln>
            <a:noFill/>
          </a:ln>
        </p:spPr>
      </p:pic>
      <p:pic>
        <p:nvPicPr>
          <p:cNvPr id="417" name="Google Shape;417;p49"/>
          <p:cNvPicPr preferRelativeResize="0"/>
          <p:nvPr/>
        </p:nvPicPr>
        <p:blipFill rotWithShape="1">
          <a:blip r:embed="rId3">
            <a:alphaModFix/>
          </a:blip>
          <a:srcRect r="95041" b="85825"/>
          <a:stretch/>
        </p:blipFill>
        <p:spPr>
          <a:xfrm>
            <a:off x="8602738" y="3435600"/>
            <a:ext cx="234324" cy="246500"/>
          </a:xfrm>
          <a:prstGeom prst="rect">
            <a:avLst/>
          </a:prstGeom>
          <a:noFill/>
          <a:ln>
            <a:noFill/>
          </a:ln>
        </p:spPr>
      </p:pic>
      <p:cxnSp>
        <p:nvCxnSpPr>
          <p:cNvPr id="418" name="Google Shape;418;p49"/>
          <p:cNvCxnSpPr/>
          <p:nvPr/>
        </p:nvCxnSpPr>
        <p:spPr>
          <a:xfrm>
            <a:off x="4793225" y="1841850"/>
            <a:ext cx="0" cy="1979700"/>
          </a:xfrm>
          <a:prstGeom prst="straightConnector1">
            <a:avLst/>
          </a:prstGeom>
          <a:noFill/>
          <a:ln w="9525" cap="flat" cmpd="sng">
            <a:solidFill>
              <a:schemeClr val="dk2"/>
            </a:solidFill>
            <a:prstDash val="solid"/>
            <a:round/>
            <a:headEnd type="none" w="med" len="med"/>
            <a:tailEnd type="none" w="med" len="med"/>
          </a:ln>
        </p:spPr>
      </p:cxnSp>
      <p:sp>
        <p:nvSpPr>
          <p:cNvPr id="419" name="Google Shape;419;p49"/>
          <p:cNvSpPr txBox="1"/>
          <p:nvPr/>
        </p:nvSpPr>
        <p:spPr>
          <a:xfrm>
            <a:off x="1072100" y="4091925"/>
            <a:ext cx="879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2"/>
                </a:solidFill>
              </a:rPr>
              <a:t>-&gt; dependent on the measure of similarity (or distance) between “points” to be clustered</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435D-D62C-F7D4-DD34-7C186C43DFAE}"/>
              </a:ext>
            </a:extLst>
          </p:cNvPr>
          <p:cNvSpPr>
            <a:spLocks noGrp="1"/>
          </p:cNvSpPr>
          <p:nvPr>
            <p:ph type="title"/>
          </p:nvPr>
        </p:nvSpPr>
        <p:spPr/>
        <p:txBody>
          <a:bodyPr>
            <a:normAutofit fontScale="90000"/>
          </a:bodyPr>
          <a:lstStyle/>
          <a:p>
            <a:r>
              <a:rPr lang="en-GB" dirty="0"/>
              <a:t>K-means Algorithm</a:t>
            </a:r>
          </a:p>
        </p:txBody>
      </p:sp>
      <p:sp>
        <p:nvSpPr>
          <p:cNvPr id="4" name="Rectangle 1">
            <a:extLst>
              <a:ext uri="{FF2B5EF4-FFF2-40B4-BE49-F238E27FC236}">
                <a16:creationId xmlns:a16="http://schemas.microsoft.com/office/drawing/2014/main" id="{1AB0B544-8896-F9F2-BD4F-E9EC78A316F3}"/>
              </a:ext>
            </a:extLst>
          </p:cNvPr>
          <p:cNvSpPr>
            <a:spLocks noGrp="1" noChangeArrowheads="1"/>
          </p:cNvSpPr>
          <p:nvPr>
            <p:ph type="body" idx="1"/>
          </p:nvPr>
        </p:nvSpPr>
        <p:spPr bwMode="auto">
          <a:xfrm>
            <a:off x="412871" y="1421475"/>
            <a:ext cx="4159129" cy="291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GB" b="1" dirty="0"/>
              <a:t>Unsupervised</a:t>
            </a:r>
            <a:r>
              <a:rPr lang="en-GB" dirty="0"/>
              <a:t>: No labels or predefined categories.</a:t>
            </a:r>
          </a:p>
          <a:p>
            <a:r>
              <a:rPr lang="en-GB" b="1" dirty="0"/>
              <a:t>Clusters</a:t>
            </a:r>
            <a:r>
              <a:rPr lang="en-GB" dirty="0"/>
              <a:t>: Groups of points that are more similar to each other than to those in other clusters.</a:t>
            </a:r>
          </a:p>
          <a:p>
            <a:r>
              <a:rPr lang="en-GB" b="1" dirty="0"/>
              <a:t>Centroid</a:t>
            </a:r>
            <a:r>
              <a:rPr lang="en-GB" dirty="0"/>
              <a:t>: The "centre" of a cluster, calculated as the mean of all points in the cluster.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Google Shape;445;p53">
            <a:extLst>
              <a:ext uri="{FF2B5EF4-FFF2-40B4-BE49-F238E27FC236}">
                <a16:creationId xmlns:a16="http://schemas.microsoft.com/office/drawing/2014/main" id="{62EF0CF6-03E5-FF17-1D26-D4F8DADA83F5}"/>
              </a:ext>
            </a:extLst>
          </p:cNvPr>
          <p:cNvPicPr preferRelativeResize="0"/>
          <p:nvPr/>
        </p:nvPicPr>
        <p:blipFill>
          <a:blip r:embed="rId2">
            <a:alphaModFix/>
          </a:blip>
          <a:srcRect l="50426"/>
          <a:stretch>
            <a:fillRect/>
          </a:stretch>
        </p:blipFill>
        <p:spPr>
          <a:xfrm>
            <a:off x="4668253" y="1291457"/>
            <a:ext cx="3218647" cy="3431300"/>
          </a:xfrm>
          <a:prstGeom prst="rect">
            <a:avLst/>
          </a:prstGeom>
          <a:noFill/>
          <a:ln>
            <a:noFill/>
          </a:ln>
        </p:spPr>
      </p:pic>
    </p:spTree>
    <p:extLst>
      <p:ext uri="{BB962C8B-B14F-4D97-AF65-F5344CB8AC3E}">
        <p14:creationId xmlns:p14="http://schemas.microsoft.com/office/powerpoint/2010/main" val="38888200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B2FE5-73AC-C07B-AABA-BB0F825A0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355239-44E8-61C1-F670-30B1CE01E0BF}"/>
              </a:ext>
            </a:extLst>
          </p:cNvPr>
          <p:cNvSpPr>
            <a:spLocks noGrp="1"/>
          </p:cNvSpPr>
          <p:nvPr>
            <p:ph type="title"/>
          </p:nvPr>
        </p:nvSpPr>
        <p:spPr/>
        <p:txBody>
          <a:bodyPr>
            <a:normAutofit fontScale="90000"/>
          </a:bodyPr>
          <a:lstStyle/>
          <a:p>
            <a:r>
              <a:rPr lang="en-GB" dirty="0"/>
              <a:t>K-means Algorithm</a:t>
            </a:r>
          </a:p>
        </p:txBody>
      </p:sp>
      <p:sp>
        <p:nvSpPr>
          <p:cNvPr id="6" name="Rectangle 2">
            <a:extLst>
              <a:ext uri="{FF2B5EF4-FFF2-40B4-BE49-F238E27FC236}">
                <a16:creationId xmlns:a16="http://schemas.microsoft.com/office/drawing/2014/main" id="{C7248638-C697-B304-3A3D-07486A265898}"/>
              </a:ext>
            </a:extLst>
          </p:cNvPr>
          <p:cNvSpPr>
            <a:spLocks noGrp="1" noChangeArrowheads="1"/>
          </p:cNvSpPr>
          <p:nvPr>
            <p:ph type="body" idx="1"/>
          </p:nvPr>
        </p:nvSpPr>
        <p:spPr bwMode="auto">
          <a:xfrm>
            <a:off x="509002" y="1426590"/>
            <a:ext cx="406299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bg2"/>
                </a:solidFill>
                <a:effectLst/>
                <a:latin typeface="Arial" panose="020B0604020202020204" pitchFamily="34" charset="0"/>
              </a:rPr>
              <a:t>In neuroscience, this is ideal for:</a:t>
            </a:r>
          </a:p>
          <a:p>
            <a:pPr marL="0" marR="0" lvl="0" indent="0" algn="l" defTabSz="914400" rtl="0" eaLnBrk="0" fontAlgn="base" latinLnBrk="0" hangingPunct="0">
              <a:lnSpc>
                <a:spcPct val="100000"/>
              </a:lnSpc>
              <a:spcBef>
                <a:spcPct val="0"/>
              </a:spcBef>
              <a:spcAft>
                <a:spcPct val="0"/>
              </a:spcAft>
              <a:buClrTx/>
              <a:buSzTx/>
              <a:buNone/>
              <a:tabLst/>
            </a:pPr>
            <a:endParaRPr lang="en-US" altLang="en-US"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bg2"/>
                </a:solidFill>
                <a:effectLst/>
                <a:latin typeface="Arial" panose="020B0604020202020204" pitchFamily="34" charset="0"/>
              </a:rPr>
              <a:t>Grouping neurons with similar activity patterns</a:t>
            </a:r>
            <a:r>
              <a:rPr lang="en-US" altLang="en-US" dirty="0">
                <a:solidFill>
                  <a:schemeClr val="bg2"/>
                </a:solidFill>
                <a:latin typeface="Arial" panose="020B0604020202020204" pitchFamily="34" charset="0"/>
              </a:rPr>
              <a:t>;</a:t>
            </a: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bg2"/>
                </a:solidFill>
                <a:effectLst/>
                <a:latin typeface="Arial" panose="020B0604020202020204" pitchFamily="34" charset="0"/>
              </a:rPr>
              <a:t>Identifying states in brain imaging data;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bg2"/>
                </a:solidFill>
                <a:effectLst/>
                <a:latin typeface="Arial" panose="020B0604020202020204" pitchFamily="34" charset="0"/>
              </a:rPr>
              <a:t>Segmenting behavioral responses in trial data</a:t>
            </a:r>
          </a:p>
        </p:txBody>
      </p:sp>
      <p:pic>
        <p:nvPicPr>
          <p:cNvPr id="7" name="Picture 6">
            <a:extLst>
              <a:ext uri="{FF2B5EF4-FFF2-40B4-BE49-F238E27FC236}">
                <a16:creationId xmlns:a16="http://schemas.microsoft.com/office/drawing/2014/main" id="{8253BFA8-79DD-0B5A-B890-5726DAF447B6}"/>
              </a:ext>
            </a:extLst>
          </p:cNvPr>
          <p:cNvPicPr>
            <a:picLocks noChangeAspect="1"/>
          </p:cNvPicPr>
          <p:nvPr/>
        </p:nvPicPr>
        <p:blipFill>
          <a:blip r:embed="rId2"/>
          <a:stretch>
            <a:fillRect/>
          </a:stretch>
        </p:blipFill>
        <p:spPr>
          <a:xfrm>
            <a:off x="5021354" y="1155414"/>
            <a:ext cx="3951296" cy="3502077"/>
          </a:xfrm>
          <a:prstGeom prst="rect">
            <a:avLst/>
          </a:prstGeom>
        </p:spPr>
      </p:pic>
    </p:spTree>
    <p:extLst>
      <p:ext uri="{BB962C8B-B14F-4D97-AF65-F5344CB8AC3E}">
        <p14:creationId xmlns:p14="http://schemas.microsoft.com/office/powerpoint/2010/main" val="3699226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23"/>
        <p:cNvGrpSpPr/>
        <p:nvPr/>
      </p:nvGrpSpPr>
      <p:grpSpPr>
        <a:xfrm>
          <a:off x="0" y="0"/>
          <a:ext cx="0" cy="0"/>
          <a:chOff x="0" y="0"/>
          <a:chExt cx="0" cy="0"/>
        </a:xfrm>
      </p:grpSpPr>
      <p:sp>
        <p:nvSpPr>
          <p:cNvPr id="424" name="Google Shape;424;p5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 Means Algorithm</a:t>
            </a:r>
            <a:endParaRPr/>
          </a:p>
        </p:txBody>
      </p:sp>
      <p:pic>
        <p:nvPicPr>
          <p:cNvPr id="425" name="Google Shape;425;p50"/>
          <p:cNvPicPr preferRelativeResize="0"/>
          <p:nvPr/>
        </p:nvPicPr>
        <p:blipFill>
          <a:blip r:embed="rId3">
            <a:alphaModFix/>
          </a:blip>
          <a:stretch>
            <a:fillRect/>
          </a:stretch>
        </p:blipFill>
        <p:spPr>
          <a:xfrm>
            <a:off x="1401125" y="1242250"/>
            <a:ext cx="6421199" cy="33935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sp>
        <p:nvSpPr>
          <p:cNvPr id="430" name="Google Shape;430;p5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 Means Algorithm</a:t>
            </a:r>
            <a:endParaRPr/>
          </a:p>
        </p:txBody>
      </p:sp>
      <p:pic>
        <p:nvPicPr>
          <p:cNvPr id="431" name="Google Shape;431;p51"/>
          <p:cNvPicPr preferRelativeResize="0"/>
          <p:nvPr/>
        </p:nvPicPr>
        <p:blipFill>
          <a:blip r:embed="rId3">
            <a:alphaModFix/>
          </a:blip>
          <a:stretch>
            <a:fillRect/>
          </a:stretch>
        </p:blipFill>
        <p:spPr>
          <a:xfrm>
            <a:off x="1401100" y="1346825"/>
            <a:ext cx="6413825" cy="33896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35"/>
        <p:cNvGrpSpPr/>
        <p:nvPr/>
      </p:nvGrpSpPr>
      <p:grpSpPr>
        <a:xfrm>
          <a:off x="0" y="0"/>
          <a:ext cx="0" cy="0"/>
          <a:chOff x="0" y="0"/>
          <a:chExt cx="0" cy="0"/>
        </a:xfrm>
      </p:grpSpPr>
      <p:sp>
        <p:nvSpPr>
          <p:cNvPr id="436" name="Google Shape;436;p5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 Means Algorithm</a:t>
            </a:r>
            <a:endParaRPr/>
          </a:p>
        </p:txBody>
      </p:sp>
      <p:pic>
        <p:nvPicPr>
          <p:cNvPr id="437" name="Google Shape;437;p52"/>
          <p:cNvPicPr preferRelativeResize="0"/>
          <p:nvPr/>
        </p:nvPicPr>
        <p:blipFill>
          <a:blip r:embed="rId3">
            <a:alphaModFix/>
          </a:blip>
          <a:stretch>
            <a:fillRect/>
          </a:stretch>
        </p:blipFill>
        <p:spPr>
          <a:xfrm>
            <a:off x="1394325" y="1343250"/>
            <a:ext cx="6420601" cy="3393250"/>
          </a:xfrm>
          <a:prstGeom prst="rect">
            <a:avLst/>
          </a:prstGeom>
          <a:noFill/>
          <a:ln>
            <a:noFill/>
          </a:ln>
        </p:spPr>
      </p:pic>
      <p:pic>
        <p:nvPicPr>
          <p:cNvPr id="438" name="Google Shape;438;p52"/>
          <p:cNvPicPr preferRelativeResize="0"/>
          <p:nvPr/>
        </p:nvPicPr>
        <p:blipFill>
          <a:blip r:embed="rId4">
            <a:alphaModFix/>
          </a:blip>
          <a:stretch>
            <a:fillRect/>
          </a:stretch>
        </p:blipFill>
        <p:spPr>
          <a:xfrm>
            <a:off x="1394325" y="1270625"/>
            <a:ext cx="6420601" cy="339326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42"/>
        <p:cNvGrpSpPr/>
        <p:nvPr/>
      </p:nvGrpSpPr>
      <p:grpSpPr>
        <a:xfrm>
          <a:off x="0" y="0"/>
          <a:ext cx="0" cy="0"/>
          <a:chOff x="0" y="0"/>
          <a:chExt cx="0" cy="0"/>
        </a:xfrm>
      </p:grpSpPr>
      <p:sp>
        <p:nvSpPr>
          <p:cNvPr id="443" name="Google Shape;443;p5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 Means Algorithm</a:t>
            </a:r>
            <a:endParaRPr/>
          </a:p>
        </p:txBody>
      </p:sp>
      <p:pic>
        <p:nvPicPr>
          <p:cNvPr id="444" name="Google Shape;444;p53"/>
          <p:cNvPicPr preferRelativeResize="0"/>
          <p:nvPr/>
        </p:nvPicPr>
        <p:blipFill>
          <a:blip r:embed="rId3">
            <a:alphaModFix/>
          </a:blip>
          <a:stretch>
            <a:fillRect/>
          </a:stretch>
        </p:blipFill>
        <p:spPr>
          <a:xfrm>
            <a:off x="1394325" y="1343250"/>
            <a:ext cx="6420601" cy="3393250"/>
          </a:xfrm>
          <a:prstGeom prst="rect">
            <a:avLst/>
          </a:prstGeom>
          <a:noFill/>
          <a:ln>
            <a:noFill/>
          </a:ln>
        </p:spPr>
      </p:pic>
      <p:pic>
        <p:nvPicPr>
          <p:cNvPr id="445" name="Google Shape;445;p53"/>
          <p:cNvPicPr preferRelativeResize="0"/>
          <p:nvPr/>
        </p:nvPicPr>
        <p:blipFill>
          <a:blip r:embed="rId4">
            <a:alphaModFix/>
          </a:blip>
          <a:stretch>
            <a:fillRect/>
          </a:stretch>
        </p:blipFill>
        <p:spPr>
          <a:xfrm>
            <a:off x="1394325" y="1291457"/>
            <a:ext cx="6492575" cy="34313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49"/>
        <p:cNvGrpSpPr/>
        <p:nvPr/>
      </p:nvGrpSpPr>
      <p:grpSpPr>
        <a:xfrm>
          <a:off x="0" y="0"/>
          <a:ext cx="0" cy="0"/>
          <a:chOff x="0" y="0"/>
          <a:chExt cx="0" cy="0"/>
        </a:xfrm>
      </p:grpSpPr>
      <p:sp>
        <p:nvSpPr>
          <p:cNvPr id="450" name="Google Shape;450;p5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 Means Algorithm</a:t>
            </a:r>
            <a:endParaRPr/>
          </a:p>
        </p:txBody>
      </p:sp>
      <p:pic>
        <p:nvPicPr>
          <p:cNvPr id="451" name="Google Shape;451;p54"/>
          <p:cNvPicPr preferRelativeResize="0"/>
          <p:nvPr/>
        </p:nvPicPr>
        <p:blipFill>
          <a:blip r:embed="rId3">
            <a:alphaModFix/>
          </a:blip>
          <a:stretch>
            <a:fillRect/>
          </a:stretch>
        </p:blipFill>
        <p:spPr>
          <a:xfrm>
            <a:off x="1394325" y="1343250"/>
            <a:ext cx="6420601" cy="3393250"/>
          </a:xfrm>
          <a:prstGeom prst="rect">
            <a:avLst/>
          </a:prstGeom>
          <a:noFill/>
          <a:ln>
            <a:noFill/>
          </a:ln>
        </p:spPr>
      </p:pic>
      <p:pic>
        <p:nvPicPr>
          <p:cNvPr id="452" name="Google Shape;452;p54"/>
          <p:cNvPicPr preferRelativeResize="0"/>
          <p:nvPr/>
        </p:nvPicPr>
        <p:blipFill>
          <a:blip r:embed="rId4">
            <a:alphaModFix/>
          </a:blip>
          <a:stretch>
            <a:fillRect/>
          </a:stretch>
        </p:blipFill>
        <p:spPr>
          <a:xfrm>
            <a:off x="1394325" y="1211350"/>
            <a:ext cx="6609499" cy="34930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K-Means</a:t>
            </a:r>
            <a:endParaRPr/>
          </a:p>
        </p:txBody>
      </p:sp>
      <p:sp>
        <p:nvSpPr>
          <p:cNvPr id="458" name="Google Shape;458;p55"/>
          <p:cNvSpPr txBox="1">
            <a:spLocks noGrp="1"/>
          </p:cNvSpPr>
          <p:nvPr>
            <p:ph type="body" idx="1"/>
          </p:nvPr>
        </p:nvSpPr>
        <p:spPr>
          <a:xfrm>
            <a:off x="1411212" y="1548101"/>
            <a:ext cx="6321600" cy="300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GB"/>
              <a:t>How many clusters to choose?</a:t>
            </a:r>
            <a:endParaRPr/>
          </a:p>
        </p:txBody>
      </p:sp>
      <p:pic>
        <p:nvPicPr>
          <p:cNvPr id="459" name="Google Shape;459;p55"/>
          <p:cNvPicPr preferRelativeResize="0"/>
          <p:nvPr/>
        </p:nvPicPr>
        <p:blipFill>
          <a:blip r:embed="rId3">
            <a:alphaModFix/>
          </a:blip>
          <a:stretch>
            <a:fillRect/>
          </a:stretch>
        </p:blipFill>
        <p:spPr>
          <a:xfrm>
            <a:off x="5066025" y="1900475"/>
            <a:ext cx="3695225" cy="26500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69"/>
        <p:cNvGrpSpPr/>
        <p:nvPr/>
      </p:nvGrpSpPr>
      <p:grpSpPr>
        <a:xfrm>
          <a:off x="0" y="0"/>
          <a:ext cx="0" cy="0"/>
          <a:chOff x="0" y="0"/>
          <a:chExt cx="0" cy="0"/>
        </a:xfrm>
      </p:grpSpPr>
      <p:sp>
        <p:nvSpPr>
          <p:cNvPr id="470" name="Google Shape;470;p5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K-Means Pros and Limitations</a:t>
            </a:r>
            <a:endParaRPr/>
          </a:p>
        </p:txBody>
      </p:sp>
      <p:sp>
        <p:nvSpPr>
          <p:cNvPr id="471" name="Google Shape;471;p57"/>
          <p:cNvSpPr txBox="1">
            <a:spLocks noGrp="1"/>
          </p:cNvSpPr>
          <p:nvPr>
            <p:ph type="body" idx="1"/>
          </p:nvPr>
        </p:nvSpPr>
        <p:spPr>
          <a:xfrm>
            <a:off x="904200" y="796941"/>
            <a:ext cx="8239800" cy="3318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600" b="1" dirty="0">
                <a:solidFill>
                  <a:srgbClr val="00B050"/>
                </a:solidFill>
              </a:rPr>
              <a:t>Pros:</a:t>
            </a:r>
            <a:endParaRPr sz="1600" b="1" dirty="0">
              <a:solidFill>
                <a:srgbClr val="00B050"/>
              </a:solidFill>
            </a:endParaRPr>
          </a:p>
          <a:p>
            <a:pPr marL="457200" lvl="0" indent="-330200" algn="l" rtl="0">
              <a:spcBef>
                <a:spcPts val="1200"/>
              </a:spcBef>
              <a:spcAft>
                <a:spcPts val="0"/>
              </a:spcAft>
              <a:buSzPts val="1600"/>
              <a:buChar char="-"/>
            </a:pPr>
            <a:r>
              <a:rPr lang="en-GB" sz="1600" dirty="0"/>
              <a:t>fast, simple: no need to compute distances between all pairs of points; easy to implement</a:t>
            </a:r>
            <a:endParaRPr sz="1600" dirty="0"/>
          </a:p>
          <a:p>
            <a:pPr marL="0" lvl="0" indent="0" algn="l" rtl="0">
              <a:spcBef>
                <a:spcPts val="1200"/>
              </a:spcBef>
              <a:spcAft>
                <a:spcPts val="0"/>
              </a:spcAft>
              <a:buNone/>
            </a:pPr>
            <a:r>
              <a:rPr lang="en-GB" sz="1600" b="1" dirty="0">
                <a:solidFill>
                  <a:srgbClr val="C00000"/>
                </a:solidFill>
              </a:rPr>
              <a:t>Limitations:</a:t>
            </a:r>
            <a:endParaRPr sz="1600" b="1" dirty="0">
              <a:solidFill>
                <a:srgbClr val="C00000"/>
              </a:solidFill>
            </a:endParaRPr>
          </a:p>
          <a:p>
            <a:pPr marL="457200" lvl="0" indent="-330200" algn="l" rtl="0">
              <a:spcBef>
                <a:spcPts val="1200"/>
              </a:spcBef>
              <a:spcAft>
                <a:spcPts val="0"/>
              </a:spcAft>
              <a:buSzPts val="1600"/>
              <a:buChar char="-"/>
            </a:pPr>
            <a:r>
              <a:rPr lang="en-GB" sz="1600" dirty="0"/>
              <a:t>need to predefine k (the number of clusters)</a:t>
            </a:r>
            <a:endParaRPr sz="1600" dirty="0"/>
          </a:p>
          <a:p>
            <a:pPr marL="457200" lvl="0" indent="-330200" algn="l" rtl="0">
              <a:spcBef>
                <a:spcPts val="0"/>
              </a:spcBef>
              <a:spcAft>
                <a:spcPts val="0"/>
              </a:spcAft>
              <a:buSzPts val="1600"/>
              <a:buChar char="-"/>
            </a:pPr>
            <a:r>
              <a:rPr lang="en-GB" sz="1600" dirty="0"/>
              <a:t>may converge to suboptimal clusters (dependent on random initializations)</a:t>
            </a:r>
            <a:endParaRPr sz="1600" dirty="0"/>
          </a:p>
          <a:p>
            <a:pPr marL="457200" lvl="0" indent="-330200" algn="l" rtl="0">
              <a:spcBef>
                <a:spcPts val="0"/>
              </a:spcBef>
              <a:spcAft>
                <a:spcPts val="0"/>
              </a:spcAft>
              <a:buSzPts val="1600"/>
              <a:buChar char="-"/>
            </a:pPr>
            <a:r>
              <a:rPr lang="en-GB" sz="1600" dirty="0"/>
              <a:t>each point is assigned to one cluster</a:t>
            </a:r>
            <a:endParaRPr sz="1600" dirty="0"/>
          </a:p>
          <a:p>
            <a:pPr marL="457200" lvl="0" indent="-330200" algn="l" rtl="0">
              <a:spcBef>
                <a:spcPts val="0"/>
              </a:spcBef>
              <a:spcAft>
                <a:spcPts val="0"/>
              </a:spcAft>
              <a:buSzPts val="1600"/>
              <a:buChar char="-"/>
            </a:pPr>
            <a:r>
              <a:rPr lang="en-GB" sz="1600" dirty="0"/>
              <a:t>no hierarchical relationships (no clusters within clusters)</a:t>
            </a:r>
            <a:endParaRPr sz="1600" dirty="0"/>
          </a:p>
          <a:p>
            <a:pPr marL="0" lvl="0" indent="0" algn="l" rtl="0">
              <a:spcBef>
                <a:spcPts val="1200"/>
              </a:spcBef>
              <a:spcAft>
                <a:spcPts val="0"/>
              </a:spcAft>
              <a:buClr>
                <a:schemeClr val="dk2"/>
              </a:buClr>
              <a:buSzPts val="1100"/>
              <a:buFont typeface="Arial"/>
              <a:buNone/>
            </a:pPr>
            <a:r>
              <a:rPr lang="en-GB" sz="1600" i="1" dirty="0"/>
              <a:t>Alternative Clustering Methods:</a:t>
            </a:r>
            <a:endParaRPr sz="1600" i="1" dirty="0"/>
          </a:p>
          <a:p>
            <a:pPr marL="457200" lvl="0" indent="-330200" algn="l" rtl="0">
              <a:spcBef>
                <a:spcPts val="1200"/>
              </a:spcBef>
              <a:spcAft>
                <a:spcPts val="0"/>
              </a:spcAft>
              <a:buSzPts val="1600"/>
              <a:buFont typeface="Lato"/>
              <a:buChar char="●"/>
            </a:pPr>
            <a:r>
              <a:rPr lang="en-GB" sz="1600" dirty="0"/>
              <a:t>Hierarchical Clustering, DBSCAN,...</a:t>
            </a:r>
            <a:endParaRPr sz="1600"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7" name="Picture 6">
            <a:extLst>
              <a:ext uri="{FF2B5EF4-FFF2-40B4-BE49-F238E27FC236}">
                <a16:creationId xmlns:a16="http://schemas.microsoft.com/office/drawing/2014/main" id="{4A9551E6-212F-2136-4DCA-FBD06831292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02" b="96450" l="3584" r="97341">
                        <a14:foregroundMark x1="11676" y1="65828" x2="7283" y2="56065"/>
                        <a14:foregroundMark x1="7283" y1="56065" x2="3815" y2="38166"/>
                        <a14:foregroundMark x1="3815" y1="38166" x2="7746" y2="22929"/>
                        <a14:foregroundMark x1="7746" y1="22929" x2="18844" y2="8728"/>
                        <a14:foregroundMark x1="23468" y1="8580" x2="36994" y2="2959"/>
                        <a14:foregroundMark x1="36994" y1="2959" x2="54335" y2="5325"/>
                        <a14:foregroundMark x1="54335" y1="5325" x2="90058" y2="33284"/>
                        <a14:foregroundMark x1="90058" y1="33284" x2="95260" y2="48225"/>
                        <a14:foregroundMark x1="95260" y1="48225" x2="95145" y2="72189"/>
                        <a14:foregroundMark x1="95145" y1="72189" x2="88671" y2="84024"/>
                        <a14:foregroundMark x1="88671" y1="84024" x2="78150" y2="85799"/>
                        <a14:foregroundMark x1="78150" y1="85799" x2="56532" y2="79438"/>
                        <a14:foregroundMark x1="56532" y1="79438" x2="53179" y2="76479"/>
                        <a14:foregroundMark x1="36763" y1="89053" x2="47630" y2="94970"/>
                        <a14:foregroundMark x1="47630" y1="94970" x2="68208" y2="97781"/>
                        <a14:foregroundMark x1="68208" y1="97781" x2="78960" y2="87574"/>
                        <a14:foregroundMark x1="78960" y1="87574" x2="42543" y2="85355"/>
                        <a14:foregroundMark x1="42543" y1="85355" x2="29942" y2="90533"/>
                        <a14:foregroundMark x1="3815" y1="48964" x2="25896" y2="76627"/>
                        <a14:foregroundMark x1="25896" y1="76627" x2="45549" y2="87426"/>
                        <a14:foregroundMark x1="45549" y1="87426" x2="62543" y2="90237"/>
                        <a14:foregroundMark x1="62543" y1="90237" x2="77457" y2="87870"/>
                        <a14:foregroundMark x1="77457" y1="87870" x2="90173" y2="72041"/>
                        <a14:foregroundMark x1="90173" y1="72041" x2="92601" y2="44675"/>
                        <a14:foregroundMark x1="92601" y1="44675" x2="78613" y2="23817"/>
                        <a14:foregroundMark x1="78613" y1="23817" x2="59306" y2="11538"/>
                        <a14:foregroundMark x1="59306" y1="11538" x2="45434" y2="9024"/>
                        <a14:foregroundMark x1="45434" y1="9024" x2="38613" y2="14201"/>
                        <a14:foregroundMark x1="38613" y1="14201" x2="37457" y2="16420"/>
                        <a14:foregroundMark x1="30058" y1="5325" x2="44393" y2="1479"/>
                        <a14:foregroundMark x1="44393" y1="1479" x2="53526" y2="4438"/>
                        <a14:foregroundMark x1="53526" y1="4438" x2="58844" y2="10059"/>
                        <a14:foregroundMark x1="55145" y1="5325" x2="67399" y2="11095"/>
                        <a14:foregroundMark x1="67399" y1="11095" x2="87514" y2="36243"/>
                        <a14:foregroundMark x1="87514" y1="36243" x2="96763" y2="62130"/>
                        <a14:foregroundMark x1="96763" y1="62130" x2="87168" y2="87278"/>
                        <a14:foregroundMark x1="87168" y1="87278" x2="29942" y2="90237"/>
                        <a14:foregroundMark x1="48786" y1="92604" x2="53642" y2="97041"/>
                        <a14:foregroundMark x1="53642" y1="97041" x2="60231" y2="99408"/>
                        <a14:foregroundMark x1="60231" y1="99408" x2="70867" y2="95266"/>
                        <a14:foregroundMark x1="70867" y1="95266" x2="57688" y2="92160"/>
                        <a14:foregroundMark x1="57688" y1="92160" x2="48671" y2="96154"/>
                        <a14:foregroundMark x1="48671" y1="96154" x2="48671" y2="96450"/>
                        <a14:foregroundMark x1="49249" y1="3550" x2="60116" y2="4882"/>
                        <a14:foregroundMark x1="60116" y1="4882" x2="87514" y2="18639"/>
                        <a14:foregroundMark x1="87514" y1="18639" x2="97225" y2="28698"/>
                        <a14:foregroundMark x1="97225" y1="28698" x2="97225" y2="45858"/>
                        <a14:foregroundMark x1="97225" y1="45858" x2="83931" y2="79290"/>
                        <a14:foregroundMark x1="83931" y1="79290" x2="54798" y2="76331"/>
                        <a14:foregroundMark x1="54798" y1="76331" x2="38035" y2="65828"/>
                        <a14:foregroundMark x1="38035" y1="65828" x2="32023" y2="47633"/>
                        <a14:foregroundMark x1="32023" y1="47633" x2="34682" y2="31657"/>
                        <a14:foregroundMark x1="34682" y1="31657" x2="46590" y2="20118"/>
                        <a14:foregroundMark x1="46590" y1="20118" x2="53179" y2="17012"/>
                        <a14:foregroundMark x1="26127" y1="5030" x2="43584" y2="148"/>
                        <a14:foregroundMark x1="43584" y1="148" x2="51792" y2="740"/>
                        <a14:foregroundMark x1="51792" y1="740" x2="58266" y2="4586"/>
                        <a14:foregroundMark x1="58266" y1="4586" x2="28902" y2="3550"/>
                        <a14:foregroundMark x1="28902" y1="3550" x2="27746" y2="4142"/>
                        <a14:foregroundMark x1="26705" y1="4734" x2="19306" y2="9320"/>
                        <a14:foregroundMark x1="19306" y1="9320" x2="26127" y2="8136"/>
                        <a14:foregroundMark x1="26127" y1="8136" x2="21850" y2="6805"/>
                        <a14:foregroundMark x1="10289" y1="65237" x2="28902" y2="83580"/>
                        <a14:foregroundMark x1="28902" y1="83580" x2="14682" y2="66568"/>
                        <a14:foregroundMark x1="14682" y1="66568" x2="8786" y2="64349"/>
                        <a14:foregroundMark x1="8786" y1="64349" x2="8786" y2="64349"/>
                        <a14:foregroundMark x1="12370" y1="68195" x2="27977" y2="83876"/>
                        <a14:foregroundMark x1="27977" y1="83876" x2="30751" y2="90828"/>
                        <a14:foregroundMark x1="30751" y1="90828" x2="30058" y2="81953"/>
                        <a14:foregroundMark x1="30058" y1="81953" x2="17919" y2="73521"/>
                        <a14:foregroundMark x1="17919" y1="73521" x2="11561" y2="71746"/>
                        <a14:foregroundMark x1="11561" y1="71746" x2="11792" y2="71746"/>
                        <a14:foregroundMark x1="16185" y1="74852" x2="25202" y2="83580"/>
                        <a14:foregroundMark x1="25202" y1="83580" x2="20925" y2="75000"/>
                        <a14:foregroundMark x1="20925" y1="75000" x2="16532" y2="75000"/>
                        <a14:foregroundMark x1="96647" y1="46746" x2="95954" y2="63609"/>
                        <a14:foregroundMark x1="95954" y1="63609" x2="98613" y2="54882"/>
                        <a14:foregroundMark x1="98613" y1="54882" x2="92254" y2="34763"/>
                        <a14:foregroundMark x1="92254" y1="34763" x2="86243" y2="24556"/>
                        <a14:foregroundMark x1="86243" y1="24556" x2="70751" y2="12426"/>
                        <a14:foregroundMark x1="70751" y1="12426" x2="97341" y2="55473"/>
                      </a14:backgroundRemoval>
                    </a14:imgEffect>
                  </a14:imgLayer>
                </a14:imgProps>
              </a:ext>
            </a:extLst>
          </a:blip>
          <a:srcRect t="1538"/>
          <a:stretch>
            <a:fillRect/>
          </a:stretch>
        </p:blipFill>
        <p:spPr>
          <a:xfrm rot="20523388">
            <a:off x="2524207" y="-4609972"/>
            <a:ext cx="6371896" cy="4903092"/>
          </a:xfrm>
          <a:prstGeom prst="rect">
            <a:avLst/>
          </a:prstGeom>
        </p:spPr>
      </p:pic>
      <p:sp>
        <p:nvSpPr>
          <p:cNvPr id="104" name="Google Shape;104;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prediction is important for us</a:t>
            </a:r>
            <a:endParaRPr/>
          </a:p>
        </p:txBody>
      </p:sp>
      <p:pic>
        <p:nvPicPr>
          <p:cNvPr id="2" name="Picture 2" descr="Super Mario (form) - Super Mario Wiki, the Mario encyclopedia">
            <a:extLst>
              <a:ext uri="{FF2B5EF4-FFF2-40B4-BE49-F238E27FC236}">
                <a16:creationId xmlns:a16="http://schemas.microsoft.com/office/drawing/2014/main" id="{313DEEDC-E885-59FC-B969-81F8561ADA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9354" y="1253345"/>
            <a:ext cx="2371547" cy="29644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artoon Brain">
            <a:extLst>
              <a:ext uri="{FF2B5EF4-FFF2-40B4-BE49-F238E27FC236}">
                <a16:creationId xmlns:a16="http://schemas.microsoft.com/office/drawing/2014/main" id="{5428D87D-CF14-332A-A231-3E9981CD9FCD}"/>
              </a:ext>
            </a:extLst>
          </p:cNvPr>
          <p:cNvPicPr>
            <a:picLocks noChangeAspect="1" noChangeArrowheads="1"/>
          </p:cNvPicPr>
          <p:nvPr/>
        </p:nvPicPr>
        <p:blipFill>
          <a:blip r:embed="rId6">
            <a:alphaModFix amt="50000"/>
            <a:extLst>
              <a:ext uri="{BEBA8EAE-BF5A-486C-A8C5-ECC9F3942E4B}">
                <a14:imgProps xmlns:a14="http://schemas.microsoft.com/office/drawing/2010/main">
                  <a14:imgLayer r:embed="rId7">
                    <a14:imgEffect>
                      <a14:backgroundRemoval t="5104" b="90000" l="10000" r="90000">
                        <a14:foregroundMark x1="81979" y1="13542" x2="81563" y2="13125"/>
                        <a14:foregroundMark x1="81354" y1="12448" x2="80885" y2="12656"/>
                        <a14:foregroundMark x1="81094" y1="10573" x2="80573" y2="10313"/>
                        <a14:foregroundMark x1="80573" y1="10313" x2="86198" y2="15000"/>
                        <a14:foregroundMark x1="86198" y1="15000" x2="81615" y2="5104"/>
                        <a14:foregroundMark x1="81615" y1="5104" x2="80938" y2="13698"/>
                        <a14:foregroundMark x1="80938" y1="13698" x2="82760" y2="14375"/>
                        <a14:foregroundMark x1="48854" y1="54219" x2="63125" y2="54479"/>
                        <a14:foregroundMark x1="63125" y1="54479" x2="79479" y2="45208"/>
                        <a14:foregroundMark x1="79479" y1="45208" x2="80677" y2="32552"/>
                        <a14:foregroundMark x1="80677" y1="32552" x2="78333" y2="23802"/>
                        <a14:foregroundMark x1="78333" y1="23802" x2="64115" y2="20156"/>
                        <a14:foregroundMark x1="64115" y1="20156" x2="48542" y2="41146"/>
                        <a14:foregroundMark x1="48542" y1="41146" x2="47031" y2="54479"/>
                        <a14:foregroundMark x1="47031" y1="54479" x2="51823" y2="53854"/>
                        <a14:foregroundMark x1="51823" y1="53854" x2="60729" y2="53281"/>
                        <a14:foregroundMark x1="60729" y1="53281" x2="52969" y2="47813"/>
                        <a14:foregroundMark x1="52969" y1="47813" x2="53542" y2="53177"/>
                        <a14:foregroundMark x1="53542" y1="53177" x2="63906" y2="50833"/>
                        <a14:foregroundMark x1="63906" y1="50833" x2="54010" y2="52396"/>
                        <a14:foregroundMark x1="54010" y1="52396" x2="61094" y2="52083"/>
                        <a14:foregroundMark x1="61094" y1="52083" x2="61302" y2="51771"/>
                        <a14:foregroundMark x1="61302" y1="51771" x2="56198" y2="49115"/>
                        <a14:foregroundMark x1="56198" y1="49115" x2="62865" y2="50000"/>
                      </a14:backgroundRemoval>
                    </a14:imgEffect>
                  </a14:imgLayer>
                </a14:imgProps>
              </a:ext>
              <a:ext uri="{28A0092B-C50C-407E-A947-70E740481C1C}">
                <a14:useLocalDpi xmlns:a14="http://schemas.microsoft.com/office/drawing/2010/main" val="0"/>
              </a:ext>
            </a:extLst>
          </a:blip>
          <a:srcRect/>
          <a:stretch>
            <a:fillRect/>
          </a:stretch>
        </p:blipFill>
        <p:spPr bwMode="auto">
          <a:xfrm>
            <a:off x="3906386" y="1762843"/>
            <a:ext cx="1047801" cy="10478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D84726-4056-9588-F957-8CD1EF1482EA}"/>
              </a:ext>
            </a:extLst>
          </p:cNvPr>
          <p:cNvSpPr txBox="1"/>
          <p:nvPr/>
        </p:nvSpPr>
        <p:spPr>
          <a:xfrm>
            <a:off x="3607724" y="4413661"/>
            <a:ext cx="2371547" cy="307777"/>
          </a:xfrm>
          <a:prstGeom prst="rect">
            <a:avLst/>
          </a:prstGeom>
          <a:noFill/>
        </p:spPr>
        <p:txBody>
          <a:bodyPr wrap="square" rtlCol="0">
            <a:spAutoFit/>
          </a:bodyPr>
          <a:lstStyle/>
          <a:p>
            <a:r>
              <a:rPr lang="en-GB" dirty="0"/>
              <a:t>But the brain is embodied</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057F2450-21CE-C1ED-9CF7-ADC01F363AB7}"/>
            </a:ext>
          </a:extLst>
        </p:cNvPr>
        <p:cNvGrpSpPr/>
        <p:nvPr/>
      </p:nvGrpSpPr>
      <p:grpSpPr>
        <a:xfrm>
          <a:off x="0" y="0"/>
          <a:ext cx="0" cy="0"/>
          <a:chOff x="0" y="0"/>
          <a:chExt cx="0" cy="0"/>
        </a:xfrm>
      </p:grpSpPr>
      <p:sp>
        <p:nvSpPr>
          <p:cNvPr id="80" name="Google Shape;80;p13">
            <a:extLst>
              <a:ext uri="{FF2B5EF4-FFF2-40B4-BE49-F238E27FC236}">
                <a16:creationId xmlns:a16="http://schemas.microsoft.com/office/drawing/2014/main" id="{85BAA263-15FA-C02B-3291-F6A4728AC47B}"/>
              </a:ext>
            </a:extLst>
          </p:cNvPr>
          <p:cNvSpPr txBox="1">
            <a:spLocks noGrp="1"/>
          </p:cNvSpPr>
          <p:nvPr>
            <p:ph type="ctrTitle"/>
          </p:nvPr>
        </p:nvSpPr>
        <p:spPr>
          <a:xfrm>
            <a:off x="1886717" y="722333"/>
            <a:ext cx="6668662" cy="153854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Neural Networks</a:t>
            </a:r>
            <a:br>
              <a:rPr lang="en-GB" sz="4400" dirty="0"/>
            </a:br>
            <a:br>
              <a:rPr lang="en-GB" dirty="0"/>
            </a:br>
            <a:endParaRPr dirty="0"/>
          </a:p>
        </p:txBody>
      </p:sp>
      <p:pic>
        <p:nvPicPr>
          <p:cNvPr id="7" name="Picture 6">
            <a:extLst>
              <a:ext uri="{FF2B5EF4-FFF2-40B4-BE49-F238E27FC236}">
                <a16:creationId xmlns:a16="http://schemas.microsoft.com/office/drawing/2014/main" id="{48B6A620-3EB1-D05F-9868-F72907A1A338}"/>
              </a:ext>
            </a:extLst>
          </p:cNvPr>
          <p:cNvPicPr>
            <a:picLocks noChangeAspect="1"/>
          </p:cNvPicPr>
          <p:nvPr/>
        </p:nvPicPr>
        <p:blipFill>
          <a:blip r:embed="rId3"/>
          <a:srcRect l="1645" t="3730"/>
          <a:stretch>
            <a:fillRect/>
          </a:stretch>
        </p:blipFill>
        <p:spPr>
          <a:xfrm>
            <a:off x="4334971" y="3883684"/>
            <a:ext cx="915096" cy="824262"/>
          </a:xfrm>
          <a:prstGeom prst="rect">
            <a:avLst/>
          </a:prstGeom>
        </p:spPr>
      </p:pic>
      <p:pic>
        <p:nvPicPr>
          <p:cNvPr id="9" name="Picture 8">
            <a:extLst>
              <a:ext uri="{FF2B5EF4-FFF2-40B4-BE49-F238E27FC236}">
                <a16:creationId xmlns:a16="http://schemas.microsoft.com/office/drawing/2014/main" id="{3B8C27D3-A810-AD7E-BF43-67F4D5CB15B6}"/>
              </a:ext>
            </a:extLst>
          </p:cNvPr>
          <p:cNvPicPr>
            <a:picLocks noChangeAspect="1"/>
          </p:cNvPicPr>
          <p:nvPr/>
        </p:nvPicPr>
        <p:blipFill>
          <a:blip r:embed="rId4"/>
          <a:stretch>
            <a:fillRect/>
          </a:stretch>
        </p:blipFill>
        <p:spPr>
          <a:xfrm>
            <a:off x="7115864" y="3768455"/>
            <a:ext cx="1847461" cy="1054720"/>
          </a:xfrm>
          <a:prstGeom prst="rect">
            <a:avLst/>
          </a:prstGeom>
        </p:spPr>
      </p:pic>
      <p:pic>
        <p:nvPicPr>
          <p:cNvPr id="10" name="Picture 9">
            <a:extLst>
              <a:ext uri="{FF2B5EF4-FFF2-40B4-BE49-F238E27FC236}">
                <a16:creationId xmlns:a16="http://schemas.microsoft.com/office/drawing/2014/main" id="{E5ECF9EF-C877-4573-2EE1-F4A57448D22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269" t="84363" r="53415"/>
          <a:stretch/>
        </p:blipFill>
        <p:spPr>
          <a:xfrm>
            <a:off x="2276712" y="3891933"/>
            <a:ext cx="2028715" cy="807765"/>
          </a:xfrm>
          <a:prstGeom prst="rect">
            <a:avLst/>
          </a:prstGeom>
        </p:spPr>
      </p:pic>
      <p:pic>
        <p:nvPicPr>
          <p:cNvPr id="11" name="Picture 2" descr="Sussex AI Launch - Silicon Brighton">
            <a:extLst>
              <a:ext uri="{FF2B5EF4-FFF2-40B4-BE49-F238E27FC236}">
                <a16:creationId xmlns:a16="http://schemas.microsoft.com/office/drawing/2014/main" id="{FC11B81A-1F53-AA97-7916-C5F3A4E4BE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47" t="23333" r="13086" b="50000"/>
          <a:stretch>
            <a:fillRect/>
          </a:stretch>
        </p:blipFill>
        <p:spPr bwMode="auto">
          <a:xfrm>
            <a:off x="5279611" y="4005916"/>
            <a:ext cx="1750201" cy="579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95865DE-CACE-8EAE-153E-A54EFF65CA7E}"/>
              </a:ext>
            </a:extLst>
          </p:cNvPr>
          <p:cNvPicPr>
            <a:picLocks noChangeAspect="1"/>
          </p:cNvPicPr>
          <p:nvPr/>
        </p:nvPicPr>
        <p:blipFill>
          <a:blip r:embed="rId7"/>
          <a:stretch>
            <a:fillRect/>
          </a:stretch>
        </p:blipFill>
        <p:spPr>
          <a:xfrm>
            <a:off x="65835" y="3253285"/>
            <a:ext cx="2208939" cy="1695687"/>
          </a:xfrm>
          <a:prstGeom prst="rect">
            <a:avLst/>
          </a:prstGeom>
        </p:spPr>
      </p:pic>
      <p:pic>
        <p:nvPicPr>
          <p:cNvPr id="13" name="Picture 12">
            <a:extLst>
              <a:ext uri="{FF2B5EF4-FFF2-40B4-BE49-F238E27FC236}">
                <a16:creationId xmlns:a16="http://schemas.microsoft.com/office/drawing/2014/main" id="{5BCE35E5-B760-7100-A204-08FD28A916E2}"/>
              </a:ext>
            </a:extLst>
          </p:cNvPr>
          <p:cNvPicPr>
            <a:picLocks noChangeAspect="1"/>
          </p:cNvPicPr>
          <p:nvPr/>
        </p:nvPicPr>
        <p:blipFill>
          <a:blip r:embed="rId8"/>
          <a:stretch>
            <a:fillRect/>
          </a:stretch>
        </p:blipFill>
        <p:spPr>
          <a:xfrm>
            <a:off x="180675" y="3648534"/>
            <a:ext cx="1671607" cy="1403825"/>
          </a:xfrm>
          <a:prstGeom prst="rect">
            <a:avLst/>
          </a:prstGeom>
        </p:spPr>
      </p:pic>
      <p:pic>
        <p:nvPicPr>
          <p:cNvPr id="3" name="Picture 2" descr="A close up of a logo&#10;&#10;AI-generated content may be incorrect.">
            <a:extLst>
              <a:ext uri="{FF2B5EF4-FFF2-40B4-BE49-F238E27FC236}">
                <a16:creationId xmlns:a16="http://schemas.microsoft.com/office/drawing/2014/main" id="{9911CC98-C960-D3BD-14AD-FE271B714D85}"/>
              </a:ext>
            </a:extLst>
          </p:cNvPr>
          <p:cNvPicPr>
            <a:picLocks noChangeAspect="1"/>
          </p:cNvPicPr>
          <p:nvPr/>
        </p:nvPicPr>
        <p:blipFill>
          <a:blip r:embed="rId9"/>
          <a:stretch>
            <a:fillRect/>
          </a:stretch>
        </p:blipFill>
        <p:spPr>
          <a:xfrm>
            <a:off x="158104" y="2783220"/>
            <a:ext cx="1716747" cy="761927"/>
          </a:xfrm>
          <a:prstGeom prst="rect">
            <a:avLst/>
          </a:prstGeom>
        </p:spPr>
      </p:pic>
    </p:spTree>
    <p:extLst>
      <p:ext uri="{BB962C8B-B14F-4D97-AF65-F5344CB8AC3E}">
        <p14:creationId xmlns:p14="http://schemas.microsoft.com/office/powerpoint/2010/main" val="1061737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1534425" y="575950"/>
            <a:ext cx="71874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Neurons and Artificial Neural Networks</a:t>
            </a:r>
            <a:endParaRPr/>
          </a:p>
        </p:txBody>
      </p:sp>
      <p:pic>
        <p:nvPicPr>
          <p:cNvPr id="183" name="Google Shape;183;p31"/>
          <p:cNvPicPr preferRelativeResize="0"/>
          <p:nvPr/>
        </p:nvPicPr>
        <p:blipFill>
          <a:blip r:embed="rId3">
            <a:alphaModFix/>
          </a:blip>
          <a:stretch>
            <a:fillRect/>
          </a:stretch>
        </p:blipFill>
        <p:spPr>
          <a:xfrm>
            <a:off x="2877375" y="1545925"/>
            <a:ext cx="3389250" cy="2402000"/>
          </a:xfrm>
          <a:prstGeom prst="rect">
            <a:avLst/>
          </a:prstGeom>
          <a:noFill/>
          <a:ln>
            <a:noFill/>
          </a:ln>
        </p:spPr>
      </p:pic>
      <p:pic>
        <p:nvPicPr>
          <p:cNvPr id="184" name="Google Shape;184;p31"/>
          <p:cNvPicPr preferRelativeResize="0"/>
          <p:nvPr/>
        </p:nvPicPr>
        <p:blipFill>
          <a:blip r:embed="rId4">
            <a:alphaModFix amt="73000"/>
          </a:blip>
          <a:stretch>
            <a:fillRect/>
          </a:stretch>
        </p:blipFill>
        <p:spPr>
          <a:xfrm flipH="1">
            <a:off x="3357487" y="1723974"/>
            <a:ext cx="2429025" cy="2045923"/>
          </a:xfrm>
          <a:prstGeom prst="rect">
            <a:avLst/>
          </a:prstGeom>
          <a:noFill/>
          <a:ln>
            <a:noFill/>
          </a:ln>
        </p:spPr>
      </p:pic>
      <p:sp>
        <p:nvSpPr>
          <p:cNvPr id="185" name="Google Shape;185;p31"/>
          <p:cNvSpPr/>
          <p:nvPr/>
        </p:nvSpPr>
        <p:spPr>
          <a:xfrm>
            <a:off x="6371300" y="2472263"/>
            <a:ext cx="1158900" cy="549300"/>
          </a:xfrm>
          <a:prstGeom prst="rightArrow">
            <a:avLst>
              <a:gd name="adj1" fmla="val 50000"/>
              <a:gd name="adj2" fmla="val 50000"/>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 name="Google Shape;186;p31"/>
          <p:cNvSpPr/>
          <p:nvPr/>
        </p:nvSpPr>
        <p:spPr>
          <a:xfrm>
            <a:off x="1534425" y="2472300"/>
            <a:ext cx="1158900" cy="5493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 name="Google Shape;187;p31"/>
          <p:cNvSpPr txBox="1"/>
          <p:nvPr/>
        </p:nvSpPr>
        <p:spPr>
          <a:xfrm>
            <a:off x="241375" y="2526600"/>
            <a:ext cx="1158900" cy="4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2"/>
                </a:solidFill>
                <a:latin typeface="Lato"/>
                <a:ea typeface="Lato"/>
                <a:cs typeface="Lato"/>
                <a:sym typeface="Lato"/>
              </a:rPr>
              <a:t>X: inputs</a:t>
            </a:r>
            <a:endParaRPr sz="1800" b="1">
              <a:solidFill>
                <a:schemeClr val="dk2"/>
              </a:solidFill>
              <a:latin typeface="Lato"/>
              <a:ea typeface="Lato"/>
              <a:cs typeface="Lato"/>
              <a:sym typeface="Lato"/>
            </a:endParaRPr>
          </a:p>
        </p:txBody>
      </p:sp>
      <p:sp>
        <p:nvSpPr>
          <p:cNvPr id="188" name="Google Shape;188;p31"/>
          <p:cNvSpPr txBox="1"/>
          <p:nvPr/>
        </p:nvSpPr>
        <p:spPr>
          <a:xfrm>
            <a:off x="7634875" y="2526575"/>
            <a:ext cx="1629300" cy="4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dk2"/>
                </a:solidFill>
                <a:latin typeface="Lato"/>
                <a:ea typeface="Lato"/>
                <a:cs typeface="Lato"/>
                <a:sym typeface="Lato"/>
              </a:rPr>
              <a:t>y: outputs</a:t>
            </a:r>
            <a:endParaRPr sz="1800" b="1" dirty="0">
              <a:solidFill>
                <a:schemeClr val="dk2"/>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AB17C173-4F9E-5714-9FF7-892F83DDB00A}"/>
            </a:ext>
          </a:extLst>
        </p:cNvPr>
        <p:cNvGrpSpPr/>
        <p:nvPr/>
      </p:nvGrpSpPr>
      <p:grpSpPr>
        <a:xfrm>
          <a:off x="0" y="0"/>
          <a:ext cx="0" cy="0"/>
          <a:chOff x="0" y="0"/>
          <a:chExt cx="0" cy="0"/>
        </a:xfrm>
      </p:grpSpPr>
      <p:sp>
        <p:nvSpPr>
          <p:cNvPr id="212" name="Google Shape;212;p34">
            <a:extLst>
              <a:ext uri="{FF2B5EF4-FFF2-40B4-BE49-F238E27FC236}">
                <a16:creationId xmlns:a16="http://schemas.microsoft.com/office/drawing/2014/main" id="{66C31007-6AB9-3030-F716-715030CC2D41}"/>
              </a:ext>
            </a:extLst>
          </p:cNvPr>
          <p:cNvSpPr txBox="1">
            <a:spLocks noGrp="1"/>
          </p:cNvSpPr>
          <p:nvPr>
            <p:ph type="title"/>
          </p:nvPr>
        </p:nvSpPr>
        <p:spPr>
          <a:xfrm>
            <a:off x="624468" y="575950"/>
            <a:ext cx="809735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Artificial Neural Networks can be classifiers</a:t>
            </a:r>
            <a:endParaRPr dirty="0"/>
          </a:p>
        </p:txBody>
      </p:sp>
      <p:pic>
        <p:nvPicPr>
          <p:cNvPr id="220" name="Google Shape;220;p34">
            <a:extLst>
              <a:ext uri="{FF2B5EF4-FFF2-40B4-BE49-F238E27FC236}">
                <a16:creationId xmlns:a16="http://schemas.microsoft.com/office/drawing/2014/main" id="{B80448C9-11BF-7E13-DFF1-0E22FBF17725}"/>
              </a:ext>
            </a:extLst>
          </p:cNvPr>
          <p:cNvPicPr preferRelativeResize="0"/>
          <p:nvPr/>
        </p:nvPicPr>
        <p:blipFill>
          <a:blip r:embed="rId3">
            <a:alphaModFix/>
          </a:blip>
          <a:stretch>
            <a:fillRect/>
          </a:stretch>
        </p:blipFill>
        <p:spPr>
          <a:xfrm>
            <a:off x="3342783" y="1750553"/>
            <a:ext cx="2202500" cy="1742543"/>
          </a:xfrm>
          <a:prstGeom prst="rect">
            <a:avLst/>
          </a:prstGeom>
          <a:noFill/>
          <a:ln>
            <a:noFill/>
          </a:ln>
        </p:spPr>
      </p:pic>
      <p:sp>
        <p:nvSpPr>
          <p:cNvPr id="221" name="Google Shape;221;p34">
            <a:extLst>
              <a:ext uri="{FF2B5EF4-FFF2-40B4-BE49-F238E27FC236}">
                <a16:creationId xmlns:a16="http://schemas.microsoft.com/office/drawing/2014/main" id="{565C16C7-31AA-87D4-FAE1-86DC095555AB}"/>
              </a:ext>
            </a:extLst>
          </p:cNvPr>
          <p:cNvSpPr txBox="1"/>
          <p:nvPr/>
        </p:nvSpPr>
        <p:spPr>
          <a:xfrm>
            <a:off x="2661796" y="3762899"/>
            <a:ext cx="40227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50" dirty="0">
                <a:solidFill>
                  <a:schemeClr val="dk2"/>
                </a:solidFill>
              </a:rPr>
              <a:t>60,000 small square 28×28 pixel grayscale</a:t>
            </a:r>
            <a:r>
              <a:rPr lang="en-GB" sz="1150" b="1" dirty="0">
                <a:solidFill>
                  <a:schemeClr val="dk2"/>
                </a:solidFill>
              </a:rPr>
              <a:t> images of handwritten single digits between 0 and 9</a:t>
            </a:r>
            <a:endParaRPr b="1" dirty="0">
              <a:solidFill>
                <a:schemeClr val="dk2"/>
              </a:solidFill>
            </a:endParaRPr>
          </a:p>
        </p:txBody>
      </p:sp>
      <p:sp>
        <p:nvSpPr>
          <p:cNvPr id="4" name="TextBox 3">
            <a:extLst>
              <a:ext uri="{FF2B5EF4-FFF2-40B4-BE49-F238E27FC236}">
                <a16:creationId xmlns:a16="http://schemas.microsoft.com/office/drawing/2014/main" id="{B760EED7-BF08-F19A-ABD6-89CD9542B2E9}"/>
              </a:ext>
            </a:extLst>
          </p:cNvPr>
          <p:cNvSpPr txBox="1"/>
          <p:nvPr/>
        </p:nvSpPr>
        <p:spPr>
          <a:xfrm>
            <a:off x="4059044" y="1365869"/>
            <a:ext cx="970155" cy="307777"/>
          </a:xfrm>
          <a:prstGeom prst="rect">
            <a:avLst/>
          </a:prstGeom>
          <a:noFill/>
        </p:spPr>
        <p:txBody>
          <a:bodyPr wrap="square" rtlCol="0">
            <a:spAutoFit/>
          </a:bodyPr>
          <a:lstStyle/>
          <a:p>
            <a:r>
              <a:rPr lang="en-GB" dirty="0"/>
              <a:t>Dataset</a:t>
            </a:r>
          </a:p>
        </p:txBody>
      </p:sp>
    </p:spTree>
    <p:extLst>
      <p:ext uri="{BB962C8B-B14F-4D97-AF65-F5344CB8AC3E}">
        <p14:creationId xmlns:p14="http://schemas.microsoft.com/office/powerpoint/2010/main" val="3589563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624468" y="575950"/>
            <a:ext cx="809735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Artificial Neural Networks can be classifiers</a:t>
            </a:r>
            <a:endParaRPr dirty="0"/>
          </a:p>
        </p:txBody>
      </p:sp>
      <p:pic>
        <p:nvPicPr>
          <p:cNvPr id="213" name="Google Shape;213;p34"/>
          <p:cNvPicPr preferRelativeResize="0"/>
          <p:nvPr/>
        </p:nvPicPr>
        <p:blipFill>
          <a:blip r:embed="rId3">
            <a:alphaModFix/>
          </a:blip>
          <a:stretch>
            <a:fillRect/>
          </a:stretch>
        </p:blipFill>
        <p:spPr>
          <a:xfrm>
            <a:off x="3671425" y="1791276"/>
            <a:ext cx="2202501" cy="1560937"/>
          </a:xfrm>
          <a:prstGeom prst="rect">
            <a:avLst/>
          </a:prstGeom>
          <a:noFill/>
          <a:ln>
            <a:noFill/>
          </a:ln>
        </p:spPr>
      </p:pic>
      <p:pic>
        <p:nvPicPr>
          <p:cNvPr id="214" name="Google Shape;214;p34"/>
          <p:cNvPicPr preferRelativeResize="0"/>
          <p:nvPr/>
        </p:nvPicPr>
        <p:blipFill>
          <a:blip r:embed="rId4">
            <a:alphaModFix amt="73000"/>
          </a:blip>
          <a:stretch>
            <a:fillRect/>
          </a:stretch>
        </p:blipFill>
        <p:spPr>
          <a:xfrm flipH="1">
            <a:off x="4002371" y="1973000"/>
            <a:ext cx="1540608" cy="1297627"/>
          </a:xfrm>
          <a:prstGeom prst="rect">
            <a:avLst/>
          </a:prstGeom>
          <a:noFill/>
          <a:ln>
            <a:noFill/>
          </a:ln>
        </p:spPr>
      </p:pic>
      <p:sp>
        <p:nvSpPr>
          <p:cNvPr id="215" name="Google Shape;215;p34"/>
          <p:cNvSpPr/>
          <p:nvPr/>
        </p:nvSpPr>
        <p:spPr>
          <a:xfrm>
            <a:off x="6371300" y="2472263"/>
            <a:ext cx="1158900" cy="549300"/>
          </a:xfrm>
          <a:prstGeom prst="rightArrow">
            <a:avLst>
              <a:gd name="adj1" fmla="val 50000"/>
              <a:gd name="adj2" fmla="val 50000"/>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6" name="Google Shape;216;p34"/>
          <p:cNvSpPr/>
          <p:nvPr/>
        </p:nvSpPr>
        <p:spPr>
          <a:xfrm>
            <a:off x="2964485" y="2391702"/>
            <a:ext cx="555600" cy="5493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 name="Google Shape;217;p34"/>
          <p:cNvSpPr txBox="1"/>
          <p:nvPr/>
        </p:nvSpPr>
        <p:spPr>
          <a:xfrm>
            <a:off x="92835" y="2251913"/>
            <a:ext cx="555600" cy="4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dk2"/>
                </a:solidFill>
                <a:latin typeface="Lato"/>
                <a:ea typeface="Lato"/>
                <a:cs typeface="Lato"/>
                <a:sym typeface="Lato"/>
              </a:rPr>
              <a:t>X: </a:t>
            </a:r>
            <a:endParaRPr sz="1800" b="1" dirty="0">
              <a:solidFill>
                <a:schemeClr val="dk2"/>
              </a:solidFill>
              <a:latin typeface="Lato"/>
              <a:ea typeface="Lato"/>
              <a:cs typeface="Lato"/>
              <a:sym typeface="Lato"/>
            </a:endParaRPr>
          </a:p>
        </p:txBody>
      </p:sp>
      <p:sp>
        <p:nvSpPr>
          <p:cNvPr id="218" name="Google Shape;218;p34"/>
          <p:cNvSpPr txBox="1"/>
          <p:nvPr/>
        </p:nvSpPr>
        <p:spPr>
          <a:xfrm>
            <a:off x="7634875" y="2526575"/>
            <a:ext cx="1629300" cy="4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dk2"/>
                </a:solidFill>
                <a:latin typeface="Lato"/>
                <a:ea typeface="Lato"/>
                <a:cs typeface="Lato"/>
                <a:sym typeface="Lato"/>
              </a:rPr>
              <a:t>y: 2</a:t>
            </a:r>
            <a:endParaRPr sz="1800" b="1" dirty="0">
              <a:solidFill>
                <a:schemeClr val="dk2"/>
              </a:solidFill>
              <a:latin typeface="Lato"/>
              <a:ea typeface="Lato"/>
              <a:cs typeface="Lato"/>
              <a:sym typeface="Lato"/>
            </a:endParaRPr>
          </a:p>
        </p:txBody>
      </p:sp>
      <p:sp>
        <p:nvSpPr>
          <p:cNvPr id="219" name="Google Shape;219;p34"/>
          <p:cNvSpPr txBox="1"/>
          <p:nvPr/>
        </p:nvSpPr>
        <p:spPr>
          <a:xfrm>
            <a:off x="183925" y="1259250"/>
            <a:ext cx="2241300" cy="3543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2"/>
                </a:solidFill>
                <a:latin typeface="Lato"/>
                <a:ea typeface="Lato"/>
                <a:cs typeface="Lato"/>
                <a:sym typeface="Lato"/>
              </a:rPr>
              <a:t>Image recognition</a:t>
            </a:r>
            <a:endParaRPr sz="1800" b="1">
              <a:solidFill>
                <a:srgbClr val="FF0000"/>
              </a:solidFill>
              <a:latin typeface="Lato"/>
              <a:ea typeface="Lato"/>
              <a:cs typeface="Lato"/>
              <a:sym typeface="Lato"/>
            </a:endParaRPr>
          </a:p>
        </p:txBody>
      </p:sp>
      <p:pic>
        <p:nvPicPr>
          <p:cNvPr id="2" name="Google Shape;220;p34">
            <a:extLst>
              <a:ext uri="{FF2B5EF4-FFF2-40B4-BE49-F238E27FC236}">
                <a16:creationId xmlns:a16="http://schemas.microsoft.com/office/drawing/2014/main" id="{33CBDDCC-08D0-B63E-3336-4FDA99A772B4}"/>
              </a:ext>
            </a:extLst>
          </p:cNvPr>
          <p:cNvPicPr preferRelativeResize="0"/>
          <p:nvPr/>
        </p:nvPicPr>
        <p:blipFill>
          <a:blip r:embed="rId5">
            <a:alphaModFix/>
          </a:blip>
          <a:srcRect l="74774" t="39504" r="7613" b="41618"/>
          <a:stretch/>
        </p:blipFill>
        <p:spPr>
          <a:xfrm>
            <a:off x="607686" y="1950743"/>
            <a:ext cx="2317308" cy="184282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86148094-A8D8-64A0-3496-B3423BF99396}"/>
            </a:ext>
          </a:extLst>
        </p:cNvPr>
        <p:cNvGrpSpPr/>
        <p:nvPr/>
      </p:nvGrpSpPr>
      <p:grpSpPr>
        <a:xfrm>
          <a:off x="0" y="0"/>
          <a:ext cx="0" cy="0"/>
          <a:chOff x="0" y="0"/>
          <a:chExt cx="0" cy="0"/>
        </a:xfrm>
      </p:grpSpPr>
      <p:sp>
        <p:nvSpPr>
          <p:cNvPr id="212" name="Google Shape;212;p34">
            <a:extLst>
              <a:ext uri="{FF2B5EF4-FFF2-40B4-BE49-F238E27FC236}">
                <a16:creationId xmlns:a16="http://schemas.microsoft.com/office/drawing/2014/main" id="{A5F84BF9-FF9E-82D3-1548-D48A754C9132}"/>
              </a:ext>
            </a:extLst>
          </p:cNvPr>
          <p:cNvSpPr txBox="1">
            <a:spLocks noGrp="1"/>
          </p:cNvSpPr>
          <p:nvPr>
            <p:ph type="title"/>
          </p:nvPr>
        </p:nvSpPr>
        <p:spPr>
          <a:xfrm>
            <a:off x="624468" y="575950"/>
            <a:ext cx="809735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Artificial Neural Networks can be classifiers</a:t>
            </a:r>
            <a:endParaRPr dirty="0"/>
          </a:p>
        </p:txBody>
      </p:sp>
      <p:pic>
        <p:nvPicPr>
          <p:cNvPr id="213" name="Google Shape;213;p34">
            <a:extLst>
              <a:ext uri="{FF2B5EF4-FFF2-40B4-BE49-F238E27FC236}">
                <a16:creationId xmlns:a16="http://schemas.microsoft.com/office/drawing/2014/main" id="{57B516F5-AF0D-4E23-69F6-DECE25BB89A4}"/>
              </a:ext>
            </a:extLst>
          </p:cNvPr>
          <p:cNvPicPr preferRelativeResize="0"/>
          <p:nvPr/>
        </p:nvPicPr>
        <p:blipFill>
          <a:blip r:embed="rId3">
            <a:alphaModFix/>
          </a:blip>
          <a:stretch>
            <a:fillRect/>
          </a:stretch>
        </p:blipFill>
        <p:spPr>
          <a:xfrm>
            <a:off x="3671425" y="1791276"/>
            <a:ext cx="2202501" cy="1560937"/>
          </a:xfrm>
          <a:prstGeom prst="rect">
            <a:avLst/>
          </a:prstGeom>
          <a:noFill/>
          <a:ln>
            <a:noFill/>
          </a:ln>
        </p:spPr>
      </p:pic>
      <p:pic>
        <p:nvPicPr>
          <p:cNvPr id="214" name="Google Shape;214;p34">
            <a:extLst>
              <a:ext uri="{FF2B5EF4-FFF2-40B4-BE49-F238E27FC236}">
                <a16:creationId xmlns:a16="http://schemas.microsoft.com/office/drawing/2014/main" id="{28B612BB-484F-3DEE-03A8-C93354499D5C}"/>
              </a:ext>
            </a:extLst>
          </p:cNvPr>
          <p:cNvPicPr preferRelativeResize="0"/>
          <p:nvPr/>
        </p:nvPicPr>
        <p:blipFill>
          <a:blip r:embed="rId4">
            <a:alphaModFix amt="73000"/>
          </a:blip>
          <a:stretch>
            <a:fillRect/>
          </a:stretch>
        </p:blipFill>
        <p:spPr>
          <a:xfrm flipH="1">
            <a:off x="4002371" y="1973000"/>
            <a:ext cx="1540608" cy="1297627"/>
          </a:xfrm>
          <a:prstGeom prst="rect">
            <a:avLst/>
          </a:prstGeom>
          <a:noFill/>
          <a:ln>
            <a:noFill/>
          </a:ln>
        </p:spPr>
      </p:pic>
      <p:sp>
        <p:nvSpPr>
          <p:cNvPr id="215" name="Google Shape;215;p34">
            <a:extLst>
              <a:ext uri="{FF2B5EF4-FFF2-40B4-BE49-F238E27FC236}">
                <a16:creationId xmlns:a16="http://schemas.microsoft.com/office/drawing/2014/main" id="{C4B69295-832E-5903-DF7B-6DE55581E401}"/>
              </a:ext>
            </a:extLst>
          </p:cNvPr>
          <p:cNvSpPr/>
          <p:nvPr/>
        </p:nvSpPr>
        <p:spPr>
          <a:xfrm>
            <a:off x="6371300" y="2472263"/>
            <a:ext cx="1158900" cy="549300"/>
          </a:xfrm>
          <a:prstGeom prst="rightArrow">
            <a:avLst>
              <a:gd name="adj1" fmla="val 50000"/>
              <a:gd name="adj2" fmla="val 50000"/>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6" name="Google Shape;216;p34">
            <a:extLst>
              <a:ext uri="{FF2B5EF4-FFF2-40B4-BE49-F238E27FC236}">
                <a16:creationId xmlns:a16="http://schemas.microsoft.com/office/drawing/2014/main" id="{AB820531-A874-962D-0C2E-CA9B85CF9CDA}"/>
              </a:ext>
            </a:extLst>
          </p:cNvPr>
          <p:cNvSpPr/>
          <p:nvPr/>
        </p:nvSpPr>
        <p:spPr>
          <a:xfrm>
            <a:off x="2964485" y="2391702"/>
            <a:ext cx="555600" cy="5493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 name="Google Shape;217;p34">
            <a:extLst>
              <a:ext uri="{FF2B5EF4-FFF2-40B4-BE49-F238E27FC236}">
                <a16:creationId xmlns:a16="http://schemas.microsoft.com/office/drawing/2014/main" id="{57FA2AEE-41A4-9D14-D040-AB0D04C955E2}"/>
              </a:ext>
            </a:extLst>
          </p:cNvPr>
          <p:cNvSpPr txBox="1"/>
          <p:nvPr/>
        </p:nvSpPr>
        <p:spPr>
          <a:xfrm>
            <a:off x="103972" y="1661450"/>
            <a:ext cx="555600" cy="4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dk2"/>
                </a:solidFill>
                <a:latin typeface="Lato"/>
                <a:ea typeface="Lato"/>
                <a:cs typeface="Lato"/>
                <a:sym typeface="Lato"/>
              </a:rPr>
              <a:t>X: </a:t>
            </a:r>
            <a:endParaRPr sz="1800" b="1" dirty="0">
              <a:solidFill>
                <a:schemeClr val="dk2"/>
              </a:solidFill>
              <a:latin typeface="Lato"/>
              <a:ea typeface="Lato"/>
              <a:cs typeface="Lato"/>
              <a:sym typeface="Lato"/>
            </a:endParaRPr>
          </a:p>
        </p:txBody>
      </p:sp>
      <p:sp>
        <p:nvSpPr>
          <p:cNvPr id="218" name="Google Shape;218;p34">
            <a:extLst>
              <a:ext uri="{FF2B5EF4-FFF2-40B4-BE49-F238E27FC236}">
                <a16:creationId xmlns:a16="http://schemas.microsoft.com/office/drawing/2014/main" id="{4A07CB61-7B07-185B-9571-0F1AB925B384}"/>
              </a:ext>
            </a:extLst>
          </p:cNvPr>
          <p:cNvSpPr txBox="1"/>
          <p:nvPr/>
        </p:nvSpPr>
        <p:spPr>
          <a:xfrm>
            <a:off x="7634875" y="2526575"/>
            <a:ext cx="1629300" cy="4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dk2"/>
                </a:solidFill>
                <a:latin typeface="Lato"/>
                <a:ea typeface="Lato"/>
                <a:cs typeface="Lato"/>
                <a:sym typeface="Lato"/>
              </a:rPr>
              <a:t>y: “yes”</a:t>
            </a:r>
            <a:endParaRPr sz="1800" b="1" dirty="0">
              <a:solidFill>
                <a:schemeClr val="dk2"/>
              </a:solidFill>
              <a:latin typeface="Lato"/>
              <a:ea typeface="Lato"/>
              <a:cs typeface="Lato"/>
              <a:sym typeface="Lato"/>
            </a:endParaRPr>
          </a:p>
        </p:txBody>
      </p:sp>
      <p:sp>
        <p:nvSpPr>
          <p:cNvPr id="219" name="Google Shape;219;p34">
            <a:extLst>
              <a:ext uri="{FF2B5EF4-FFF2-40B4-BE49-F238E27FC236}">
                <a16:creationId xmlns:a16="http://schemas.microsoft.com/office/drawing/2014/main" id="{94ACB22A-FE49-B801-F35D-E1AF4F2609EB}"/>
              </a:ext>
            </a:extLst>
          </p:cNvPr>
          <p:cNvSpPr txBox="1"/>
          <p:nvPr/>
        </p:nvSpPr>
        <p:spPr>
          <a:xfrm>
            <a:off x="183925" y="1259250"/>
            <a:ext cx="2241300" cy="3543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dk2"/>
                </a:solidFill>
                <a:latin typeface="Lato"/>
                <a:ea typeface="Lato"/>
                <a:cs typeface="Lato"/>
                <a:sym typeface="Lato"/>
              </a:rPr>
              <a:t>Speech recognition</a:t>
            </a:r>
            <a:endParaRPr sz="1800" b="1" dirty="0">
              <a:solidFill>
                <a:srgbClr val="FF0000"/>
              </a:solidFill>
              <a:latin typeface="Lato"/>
              <a:ea typeface="Lato"/>
              <a:cs typeface="Lato"/>
              <a:sym typeface="Lato"/>
            </a:endParaRPr>
          </a:p>
        </p:txBody>
      </p:sp>
      <p:pic>
        <p:nvPicPr>
          <p:cNvPr id="1026" name="Picture 2" descr="Ok Google: How to do Speech Recognition? - Towards Data Science">
            <a:extLst>
              <a:ext uri="{FF2B5EF4-FFF2-40B4-BE49-F238E27FC236}">
                <a16:creationId xmlns:a16="http://schemas.microsoft.com/office/drawing/2014/main" id="{0DEE1C85-37E1-5F09-4265-7815DF80CB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02" y="2102150"/>
            <a:ext cx="2860513" cy="16633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8C8EA7-BC91-B1EB-D15D-D272B79C0683}"/>
              </a:ext>
            </a:extLst>
          </p:cNvPr>
          <p:cNvSpPr txBox="1"/>
          <p:nvPr/>
        </p:nvSpPr>
        <p:spPr>
          <a:xfrm>
            <a:off x="103972" y="3898396"/>
            <a:ext cx="3278803" cy="307777"/>
          </a:xfrm>
          <a:prstGeom prst="rect">
            <a:avLst/>
          </a:prstGeom>
          <a:noFill/>
        </p:spPr>
        <p:txBody>
          <a:bodyPr wrap="square" rtlCol="0">
            <a:spAutoFit/>
          </a:bodyPr>
          <a:lstStyle/>
          <a:p>
            <a:r>
              <a:rPr lang="en-GB" dirty="0"/>
              <a:t>Spectrogram of the spoken word “yes”</a:t>
            </a:r>
          </a:p>
        </p:txBody>
      </p:sp>
    </p:spTree>
    <p:extLst>
      <p:ext uri="{BB962C8B-B14F-4D97-AF65-F5344CB8AC3E}">
        <p14:creationId xmlns:p14="http://schemas.microsoft.com/office/powerpoint/2010/main" val="455437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9EE806BB-FDF6-0342-CCA6-2DBA6D4D5156}"/>
            </a:ext>
          </a:extLst>
        </p:cNvPr>
        <p:cNvGrpSpPr/>
        <p:nvPr/>
      </p:nvGrpSpPr>
      <p:grpSpPr>
        <a:xfrm>
          <a:off x="0" y="0"/>
          <a:ext cx="0" cy="0"/>
          <a:chOff x="0" y="0"/>
          <a:chExt cx="0" cy="0"/>
        </a:xfrm>
      </p:grpSpPr>
      <p:sp>
        <p:nvSpPr>
          <p:cNvPr id="212" name="Google Shape;212;p34">
            <a:extLst>
              <a:ext uri="{FF2B5EF4-FFF2-40B4-BE49-F238E27FC236}">
                <a16:creationId xmlns:a16="http://schemas.microsoft.com/office/drawing/2014/main" id="{AD359193-40DA-7F69-C93A-7A09B0F79D81}"/>
              </a:ext>
            </a:extLst>
          </p:cNvPr>
          <p:cNvSpPr txBox="1">
            <a:spLocks noGrp="1"/>
          </p:cNvSpPr>
          <p:nvPr>
            <p:ph type="title"/>
          </p:nvPr>
        </p:nvSpPr>
        <p:spPr>
          <a:xfrm>
            <a:off x="351513" y="193701"/>
            <a:ext cx="4642476" cy="635400"/>
          </a:xfrm>
          <a:prstGeom prst="rect">
            <a:avLst/>
          </a:prstGeom>
          <a:solidFill>
            <a:schemeClr val="bg1"/>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Artificial Neural Networks </a:t>
            </a:r>
            <a:endParaRPr dirty="0"/>
          </a:p>
        </p:txBody>
      </p:sp>
      <p:sp>
        <p:nvSpPr>
          <p:cNvPr id="3" name="TextBox 2">
            <a:extLst>
              <a:ext uri="{FF2B5EF4-FFF2-40B4-BE49-F238E27FC236}">
                <a16:creationId xmlns:a16="http://schemas.microsoft.com/office/drawing/2014/main" id="{F0FBAAE6-5C0A-03D4-D96C-D52E585EE8AC}"/>
              </a:ext>
            </a:extLst>
          </p:cNvPr>
          <p:cNvSpPr txBox="1"/>
          <p:nvPr/>
        </p:nvSpPr>
        <p:spPr>
          <a:xfrm>
            <a:off x="1613820" y="829101"/>
            <a:ext cx="7275347" cy="4154984"/>
          </a:xfrm>
          <a:prstGeom prst="rect">
            <a:avLst/>
          </a:prstGeom>
          <a:noFill/>
        </p:spPr>
        <p:txBody>
          <a:bodyPr wrap="square" rtlCol="0">
            <a:spAutoFit/>
          </a:bodyPr>
          <a:lstStyle/>
          <a:p>
            <a:r>
              <a:rPr lang="en-GB" sz="1200" dirty="0"/>
              <a:t>Can do countless things, including :</a:t>
            </a:r>
          </a:p>
          <a:p>
            <a:endParaRPr lang="en-GB" sz="1200" dirty="0"/>
          </a:p>
          <a:p>
            <a:pPr marL="285750" indent="-285750">
              <a:buFont typeface="Arial" panose="020B0604020202020204" pitchFamily="34" charset="0"/>
              <a:buChar char="•"/>
            </a:pPr>
            <a:r>
              <a:rPr lang="en-GB" sz="1200" b="1" dirty="0"/>
              <a:t>Natural Language Processing (NLP):</a:t>
            </a:r>
          </a:p>
          <a:p>
            <a:r>
              <a:rPr lang="en-GB" sz="1200" b="1" dirty="0"/>
              <a:t>	Input: </a:t>
            </a:r>
            <a:r>
              <a:rPr lang="en-GB" sz="1200" dirty="0"/>
              <a:t>Text data (e.g., a sentence or document).</a:t>
            </a:r>
          </a:p>
          <a:p>
            <a:r>
              <a:rPr lang="en-GB" sz="1200" b="1" dirty="0"/>
              <a:t>	Output: </a:t>
            </a:r>
            <a:r>
              <a:rPr lang="en-GB" sz="1200" dirty="0"/>
              <a:t>Processed text (e.g., sentiment score, translated text, or named entities).</a:t>
            </a:r>
          </a:p>
          <a:p>
            <a:endParaRPr lang="en-GB" sz="1200" dirty="0"/>
          </a:p>
          <a:p>
            <a:pPr marL="285750" indent="-285750">
              <a:buFont typeface="Arial" panose="020B0604020202020204" pitchFamily="34" charset="0"/>
              <a:buChar char="•"/>
            </a:pPr>
            <a:r>
              <a:rPr lang="en-GB" sz="1200" b="1" dirty="0"/>
              <a:t>Medical Diagnosis:</a:t>
            </a:r>
          </a:p>
          <a:p>
            <a:pPr lvl="4"/>
            <a:r>
              <a:rPr lang="en-GB" sz="1200" b="1" dirty="0"/>
              <a:t>	Input: </a:t>
            </a:r>
            <a:r>
              <a:rPr lang="en-GB" sz="1200" dirty="0"/>
              <a:t>Medical images (e.g., X-rays, MRIs) or patient data (e.g., age, symptoms).</a:t>
            </a:r>
          </a:p>
          <a:p>
            <a:pPr lvl="4"/>
            <a:r>
              <a:rPr lang="en-GB" sz="1200" b="1" dirty="0"/>
              <a:t>	Output: </a:t>
            </a:r>
            <a:r>
              <a:rPr lang="en-GB" sz="1200" dirty="0"/>
              <a:t>Diagnosis or probability of a condition (e.g., presence of a </a:t>
            </a:r>
            <a:r>
              <a:rPr lang="en-GB" sz="1200" dirty="0" err="1"/>
              <a:t>tumor</a:t>
            </a:r>
            <a:r>
              <a:rPr lang="en-GB" sz="1200" dirty="0"/>
              <a:t>).</a:t>
            </a:r>
          </a:p>
          <a:p>
            <a:pPr lvl="4"/>
            <a:endParaRPr lang="en-GB" sz="1200" dirty="0"/>
          </a:p>
          <a:p>
            <a:pPr marL="285750" indent="-285750">
              <a:buFont typeface="Arial" panose="020B0604020202020204" pitchFamily="34" charset="0"/>
              <a:buChar char="•"/>
            </a:pPr>
            <a:r>
              <a:rPr lang="en-GB" sz="1200" b="1" dirty="0"/>
              <a:t>Financial Services:</a:t>
            </a:r>
          </a:p>
          <a:p>
            <a:r>
              <a:rPr lang="en-GB" sz="1200" b="1" dirty="0"/>
              <a:t>	Input: </a:t>
            </a:r>
            <a:r>
              <a:rPr lang="en-GB" sz="1200" dirty="0"/>
              <a:t>Historical financial data (e.g., stock prices, transaction records).</a:t>
            </a:r>
          </a:p>
          <a:p>
            <a:r>
              <a:rPr lang="en-GB" sz="1200" b="1" dirty="0"/>
              <a:t>	Output</a:t>
            </a:r>
            <a:r>
              <a:rPr lang="en-GB" sz="1200" dirty="0"/>
              <a:t>: Predictions (e.g., future stock prices, fraud detection alerts).</a:t>
            </a:r>
          </a:p>
          <a:p>
            <a:endParaRPr lang="en-GB" sz="1200" dirty="0"/>
          </a:p>
          <a:p>
            <a:pPr marL="285750" indent="-285750">
              <a:buFont typeface="Arial" panose="020B0604020202020204" pitchFamily="34" charset="0"/>
              <a:buChar char="•"/>
            </a:pPr>
            <a:r>
              <a:rPr lang="en-GB" sz="1200" b="1" dirty="0"/>
              <a:t>Autonomous Vehicles:</a:t>
            </a:r>
          </a:p>
          <a:p>
            <a:r>
              <a:rPr lang="en-GB" sz="1200" b="1" dirty="0"/>
              <a:t>	Input</a:t>
            </a:r>
            <a:r>
              <a:rPr lang="en-GB" sz="1200" dirty="0"/>
              <a:t>: Sensor data (e.g., camera images, LIDAR scans).</a:t>
            </a:r>
          </a:p>
          <a:p>
            <a:r>
              <a:rPr lang="en-GB" sz="1200" b="1" dirty="0"/>
              <a:t>	Output</a:t>
            </a:r>
            <a:r>
              <a:rPr lang="en-GB" sz="1200" dirty="0"/>
              <a:t>: Driving actions (e.g., steering angle, acceleration, braking).</a:t>
            </a:r>
          </a:p>
          <a:p>
            <a:endParaRPr lang="en-GB" sz="1200" dirty="0"/>
          </a:p>
          <a:p>
            <a:pPr marL="285750" indent="-285750">
              <a:buFont typeface="Arial" panose="020B0604020202020204" pitchFamily="34" charset="0"/>
              <a:buChar char="•"/>
            </a:pPr>
            <a:r>
              <a:rPr lang="en-GB" sz="1200" b="1" dirty="0"/>
              <a:t>Recommendation Systems:</a:t>
            </a:r>
          </a:p>
          <a:p>
            <a:r>
              <a:rPr lang="en-GB" sz="1200" b="1" dirty="0"/>
              <a:t>	Input</a:t>
            </a:r>
            <a:r>
              <a:rPr lang="en-GB" sz="1200" dirty="0"/>
              <a:t>: User behaviour data (e.g., past purchases, viewing history).</a:t>
            </a:r>
          </a:p>
          <a:p>
            <a:r>
              <a:rPr lang="en-GB" sz="1200" b="1" dirty="0"/>
              <a:t>	Output: </a:t>
            </a:r>
            <a:r>
              <a:rPr lang="en-GB" sz="1200" dirty="0"/>
              <a:t>Recommendations (e.g., movies, products</a:t>
            </a:r>
          </a:p>
          <a:p>
            <a:endParaRPr lang="en-GB" sz="1200" dirty="0"/>
          </a:p>
        </p:txBody>
      </p:sp>
    </p:spTree>
    <p:extLst>
      <p:ext uri="{BB962C8B-B14F-4D97-AF65-F5344CB8AC3E}">
        <p14:creationId xmlns:p14="http://schemas.microsoft.com/office/powerpoint/2010/main" val="3410420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DD93-1CF2-0096-2A08-BA73F8057462}"/>
              </a:ext>
            </a:extLst>
          </p:cNvPr>
          <p:cNvSpPr>
            <a:spLocks noGrp="1"/>
          </p:cNvSpPr>
          <p:nvPr>
            <p:ph type="title"/>
          </p:nvPr>
        </p:nvSpPr>
        <p:spPr/>
        <p:txBody>
          <a:bodyPr>
            <a:normAutofit fontScale="90000"/>
          </a:bodyPr>
          <a:lstStyle/>
          <a:p>
            <a:r>
              <a:rPr lang="en-GB" dirty="0"/>
              <a:t>Biological vs Artificial neuron</a:t>
            </a:r>
          </a:p>
        </p:txBody>
      </p:sp>
      <p:pic>
        <p:nvPicPr>
          <p:cNvPr id="5" name="Picture 4">
            <a:extLst>
              <a:ext uri="{FF2B5EF4-FFF2-40B4-BE49-F238E27FC236}">
                <a16:creationId xmlns:a16="http://schemas.microsoft.com/office/drawing/2014/main" id="{1413D3D1-F8CB-C04A-D4FD-4DDCC042BB55}"/>
              </a:ext>
            </a:extLst>
          </p:cNvPr>
          <p:cNvPicPr>
            <a:picLocks noChangeAspect="1"/>
          </p:cNvPicPr>
          <p:nvPr/>
        </p:nvPicPr>
        <p:blipFill>
          <a:blip r:embed="rId2"/>
          <a:srcRect l="50934" b="9650"/>
          <a:stretch>
            <a:fillRect/>
          </a:stretch>
        </p:blipFill>
        <p:spPr>
          <a:xfrm>
            <a:off x="4653450" y="1559498"/>
            <a:ext cx="3904849" cy="2444164"/>
          </a:xfrm>
          <a:prstGeom prst="rect">
            <a:avLst/>
          </a:prstGeom>
        </p:spPr>
      </p:pic>
      <p:pic>
        <p:nvPicPr>
          <p:cNvPr id="3" name="Picture 2">
            <a:extLst>
              <a:ext uri="{FF2B5EF4-FFF2-40B4-BE49-F238E27FC236}">
                <a16:creationId xmlns:a16="http://schemas.microsoft.com/office/drawing/2014/main" id="{99A21F20-C2BF-306F-EB29-B9783CC9A40B}"/>
              </a:ext>
            </a:extLst>
          </p:cNvPr>
          <p:cNvPicPr>
            <a:picLocks noChangeAspect="1"/>
          </p:cNvPicPr>
          <p:nvPr/>
        </p:nvPicPr>
        <p:blipFill>
          <a:blip r:embed="rId2"/>
          <a:srcRect l="2242" t="24307" r="49533" b="9650"/>
          <a:stretch>
            <a:fillRect/>
          </a:stretch>
        </p:blipFill>
        <p:spPr>
          <a:xfrm>
            <a:off x="481279" y="1984918"/>
            <a:ext cx="3837942" cy="1786612"/>
          </a:xfrm>
          <a:prstGeom prst="rect">
            <a:avLst/>
          </a:prstGeom>
        </p:spPr>
      </p:pic>
      <p:cxnSp>
        <p:nvCxnSpPr>
          <p:cNvPr id="8" name="Straight Connector 7">
            <a:extLst>
              <a:ext uri="{FF2B5EF4-FFF2-40B4-BE49-F238E27FC236}">
                <a16:creationId xmlns:a16="http://schemas.microsoft.com/office/drawing/2014/main" id="{5DD5062E-9DA0-8331-C41C-BCA82A7CDE71}"/>
              </a:ext>
            </a:extLst>
          </p:cNvPr>
          <p:cNvCxnSpPr>
            <a:cxnSpLocks/>
          </p:cNvCxnSpPr>
          <p:nvPr/>
        </p:nvCxnSpPr>
        <p:spPr>
          <a:xfrm>
            <a:off x="4413214" y="1669774"/>
            <a:ext cx="0" cy="2511287"/>
          </a:xfrm>
          <a:prstGeom prst="line">
            <a:avLst/>
          </a:prstGeom>
          <a:ln w="28575">
            <a:solidFill>
              <a:schemeClr val="bg2">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67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BE565C51-C296-1E87-F561-67BD7AD0AEF5}"/>
            </a:ext>
          </a:extLst>
        </p:cNvPr>
        <p:cNvGrpSpPr/>
        <p:nvPr/>
      </p:nvGrpSpPr>
      <p:grpSpPr>
        <a:xfrm>
          <a:off x="0" y="0"/>
          <a:ext cx="0" cy="0"/>
          <a:chOff x="0" y="0"/>
          <a:chExt cx="0" cy="0"/>
        </a:xfrm>
      </p:grpSpPr>
      <p:sp>
        <p:nvSpPr>
          <p:cNvPr id="226" name="Google Shape;226;p35">
            <a:extLst>
              <a:ext uri="{FF2B5EF4-FFF2-40B4-BE49-F238E27FC236}">
                <a16:creationId xmlns:a16="http://schemas.microsoft.com/office/drawing/2014/main" id="{ABB2C11C-C267-D677-FEB9-9276DDCD83DE}"/>
              </a:ext>
            </a:extLst>
          </p:cNvPr>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Perceptron: the singular neuron</a:t>
            </a:r>
            <a:endParaRPr/>
          </a:p>
        </p:txBody>
      </p:sp>
      <p:pic>
        <p:nvPicPr>
          <p:cNvPr id="18" name="Picture 17">
            <a:extLst>
              <a:ext uri="{FF2B5EF4-FFF2-40B4-BE49-F238E27FC236}">
                <a16:creationId xmlns:a16="http://schemas.microsoft.com/office/drawing/2014/main" id="{EB9E277C-F440-E5BB-44B8-FF572C6E69EC}"/>
              </a:ext>
            </a:extLst>
          </p:cNvPr>
          <p:cNvPicPr>
            <a:picLocks noChangeAspect="1"/>
          </p:cNvPicPr>
          <p:nvPr/>
        </p:nvPicPr>
        <p:blipFill>
          <a:blip r:embed="rId3"/>
          <a:stretch>
            <a:fillRect/>
          </a:stretch>
        </p:blipFill>
        <p:spPr>
          <a:xfrm>
            <a:off x="336680" y="1716079"/>
            <a:ext cx="4135973" cy="1776463"/>
          </a:xfrm>
          <a:prstGeom prst="rect">
            <a:avLst/>
          </a:prstGeom>
        </p:spPr>
      </p:pic>
      <p:sp>
        <p:nvSpPr>
          <p:cNvPr id="19" name="TextBox 18">
            <a:extLst>
              <a:ext uri="{FF2B5EF4-FFF2-40B4-BE49-F238E27FC236}">
                <a16:creationId xmlns:a16="http://schemas.microsoft.com/office/drawing/2014/main" id="{A2BA3950-B73D-0032-9BD9-0B645CCF152F}"/>
              </a:ext>
            </a:extLst>
          </p:cNvPr>
          <p:cNvSpPr txBox="1"/>
          <p:nvPr/>
        </p:nvSpPr>
        <p:spPr>
          <a:xfrm>
            <a:off x="429719" y="3998438"/>
            <a:ext cx="944380" cy="307777"/>
          </a:xfrm>
          <a:prstGeom prst="rect">
            <a:avLst/>
          </a:prstGeom>
          <a:noFill/>
        </p:spPr>
        <p:txBody>
          <a:bodyPr wrap="square" rtlCol="0">
            <a:spAutoFit/>
          </a:bodyPr>
          <a:lstStyle/>
          <a:p>
            <a:r>
              <a:rPr lang="en-GB" dirty="0"/>
              <a:t>Inputs</a:t>
            </a:r>
          </a:p>
        </p:txBody>
      </p:sp>
      <p:sp>
        <p:nvSpPr>
          <p:cNvPr id="20" name="TextBox 19">
            <a:extLst>
              <a:ext uri="{FF2B5EF4-FFF2-40B4-BE49-F238E27FC236}">
                <a16:creationId xmlns:a16="http://schemas.microsoft.com/office/drawing/2014/main" id="{DC806877-80BE-868F-1D4A-7E902D6AF0DA}"/>
              </a:ext>
            </a:extLst>
          </p:cNvPr>
          <p:cNvSpPr txBox="1"/>
          <p:nvPr/>
        </p:nvSpPr>
        <p:spPr>
          <a:xfrm>
            <a:off x="1149246" y="3998438"/>
            <a:ext cx="944380" cy="307777"/>
          </a:xfrm>
          <a:prstGeom prst="rect">
            <a:avLst/>
          </a:prstGeom>
          <a:noFill/>
        </p:spPr>
        <p:txBody>
          <a:bodyPr wrap="square" rtlCol="0">
            <a:spAutoFit/>
          </a:bodyPr>
          <a:lstStyle/>
          <a:p>
            <a:r>
              <a:rPr lang="en-GB" dirty="0"/>
              <a:t>Weights</a:t>
            </a:r>
          </a:p>
        </p:txBody>
      </p:sp>
      <p:sp>
        <p:nvSpPr>
          <p:cNvPr id="21" name="TextBox 20">
            <a:extLst>
              <a:ext uri="{FF2B5EF4-FFF2-40B4-BE49-F238E27FC236}">
                <a16:creationId xmlns:a16="http://schemas.microsoft.com/office/drawing/2014/main" id="{36749765-1033-0562-A11D-2999D9B0DC95}"/>
              </a:ext>
            </a:extLst>
          </p:cNvPr>
          <p:cNvSpPr txBox="1"/>
          <p:nvPr/>
        </p:nvSpPr>
        <p:spPr>
          <a:xfrm>
            <a:off x="2193560" y="3998438"/>
            <a:ext cx="944380" cy="307777"/>
          </a:xfrm>
          <a:prstGeom prst="rect">
            <a:avLst/>
          </a:prstGeom>
          <a:noFill/>
        </p:spPr>
        <p:txBody>
          <a:bodyPr wrap="square" rtlCol="0">
            <a:spAutoFit/>
          </a:bodyPr>
          <a:lstStyle/>
          <a:p>
            <a:r>
              <a:rPr lang="en-GB" dirty="0"/>
              <a:t>Sum</a:t>
            </a:r>
          </a:p>
        </p:txBody>
      </p:sp>
      <p:sp>
        <p:nvSpPr>
          <p:cNvPr id="22" name="TextBox 21">
            <a:extLst>
              <a:ext uri="{FF2B5EF4-FFF2-40B4-BE49-F238E27FC236}">
                <a16:creationId xmlns:a16="http://schemas.microsoft.com/office/drawing/2014/main" id="{03477924-D2B9-6434-50B2-DC046E0AAF5E}"/>
              </a:ext>
            </a:extLst>
          </p:cNvPr>
          <p:cNvSpPr txBox="1"/>
          <p:nvPr/>
        </p:nvSpPr>
        <p:spPr>
          <a:xfrm>
            <a:off x="2813153" y="3998438"/>
            <a:ext cx="1281659" cy="307777"/>
          </a:xfrm>
          <a:prstGeom prst="rect">
            <a:avLst/>
          </a:prstGeom>
          <a:noFill/>
        </p:spPr>
        <p:txBody>
          <a:bodyPr wrap="square" rtlCol="0">
            <a:spAutoFit/>
          </a:bodyPr>
          <a:lstStyle/>
          <a:p>
            <a:r>
              <a:rPr lang="en-GB" dirty="0"/>
              <a:t>Non-Linearity</a:t>
            </a:r>
          </a:p>
        </p:txBody>
      </p:sp>
      <p:sp>
        <p:nvSpPr>
          <p:cNvPr id="23" name="TextBox 22">
            <a:extLst>
              <a:ext uri="{FF2B5EF4-FFF2-40B4-BE49-F238E27FC236}">
                <a16:creationId xmlns:a16="http://schemas.microsoft.com/office/drawing/2014/main" id="{116CC77E-5B9C-CF11-C583-65C5125B2317}"/>
              </a:ext>
            </a:extLst>
          </p:cNvPr>
          <p:cNvSpPr txBox="1"/>
          <p:nvPr/>
        </p:nvSpPr>
        <p:spPr>
          <a:xfrm>
            <a:off x="4094812" y="3998438"/>
            <a:ext cx="1281659" cy="307777"/>
          </a:xfrm>
          <a:prstGeom prst="rect">
            <a:avLst/>
          </a:prstGeom>
          <a:noFill/>
        </p:spPr>
        <p:txBody>
          <a:bodyPr wrap="square" rtlCol="0">
            <a:spAutoFit/>
          </a:bodyPr>
          <a:lstStyle/>
          <a:p>
            <a:r>
              <a:rPr lang="en-GB" dirty="0"/>
              <a:t>Output</a:t>
            </a:r>
          </a:p>
        </p:txBody>
      </p:sp>
      <p:pic>
        <p:nvPicPr>
          <p:cNvPr id="35" name="Picture 34">
            <a:extLst>
              <a:ext uri="{FF2B5EF4-FFF2-40B4-BE49-F238E27FC236}">
                <a16:creationId xmlns:a16="http://schemas.microsoft.com/office/drawing/2014/main" id="{89934A48-9A7C-018D-6A40-0B83C9628C45}"/>
              </a:ext>
            </a:extLst>
          </p:cNvPr>
          <p:cNvPicPr>
            <a:picLocks noChangeAspect="1"/>
          </p:cNvPicPr>
          <p:nvPr/>
        </p:nvPicPr>
        <p:blipFill>
          <a:blip r:embed="rId4"/>
          <a:stretch>
            <a:fillRect/>
          </a:stretch>
        </p:blipFill>
        <p:spPr>
          <a:xfrm>
            <a:off x="5652890" y="1211350"/>
            <a:ext cx="2637845" cy="2524525"/>
          </a:xfrm>
          <a:prstGeom prst="rect">
            <a:avLst/>
          </a:prstGeom>
        </p:spPr>
      </p:pic>
      <p:sp>
        <p:nvSpPr>
          <p:cNvPr id="36" name="TextBox 35">
            <a:extLst>
              <a:ext uri="{FF2B5EF4-FFF2-40B4-BE49-F238E27FC236}">
                <a16:creationId xmlns:a16="http://schemas.microsoft.com/office/drawing/2014/main" id="{403318AA-4A30-54D2-EB0D-525D9980FA5C}"/>
              </a:ext>
            </a:extLst>
          </p:cNvPr>
          <p:cNvSpPr txBox="1"/>
          <p:nvPr/>
        </p:nvSpPr>
        <p:spPr>
          <a:xfrm>
            <a:off x="524655" y="1353031"/>
            <a:ext cx="4135973" cy="307777"/>
          </a:xfrm>
          <a:prstGeom prst="rect">
            <a:avLst/>
          </a:prstGeom>
          <a:noFill/>
        </p:spPr>
        <p:txBody>
          <a:bodyPr wrap="square" rtlCol="0">
            <a:spAutoFit/>
          </a:bodyPr>
          <a:lstStyle/>
          <a:p>
            <a:r>
              <a:rPr lang="en-GB" dirty="0"/>
              <a:t>The building block of Artificial Neural Networks</a:t>
            </a:r>
          </a:p>
        </p:txBody>
      </p:sp>
    </p:spTree>
    <p:extLst>
      <p:ext uri="{BB962C8B-B14F-4D97-AF65-F5344CB8AC3E}">
        <p14:creationId xmlns:p14="http://schemas.microsoft.com/office/powerpoint/2010/main" val="25479025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76582F85-04B0-5065-800C-9E9C06A66E01}"/>
            </a:ext>
          </a:extLst>
        </p:cNvPr>
        <p:cNvGrpSpPr/>
        <p:nvPr/>
      </p:nvGrpSpPr>
      <p:grpSpPr>
        <a:xfrm>
          <a:off x="0" y="0"/>
          <a:ext cx="0" cy="0"/>
          <a:chOff x="0" y="0"/>
          <a:chExt cx="0" cy="0"/>
        </a:xfrm>
      </p:grpSpPr>
      <p:sp>
        <p:nvSpPr>
          <p:cNvPr id="226" name="Google Shape;226;p35">
            <a:extLst>
              <a:ext uri="{FF2B5EF4-FFF2-40B4-BE49-F238E27FC236}">
                <a16:creationId xmlns:a16="http://schemas.microsoft.com/office/drawing/2014/main" id="{9A897BAC-0B5F-75A8-781F-3BDB69A439F5}"/>
              </a:ext>
            </a:extLst>
          </p:cNvPr>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Perceptron: the singular neuron</a:t>
            </a:r>
            <a:endParaRPr/>
          </a:p>
        </p:txBody>
      </p:sp>
      <p:pic>
        <p:nvPicPr>
          <p:cNvPr id="18" name="Picture 17">
            <a:extLst>
              <a:ext uri="{FF2B5EF4-FFF2-40B4-BE49-F238E27FC236}">
                <a16:creationId xmlns:a16="http://schemas.microsoft.com/office/drawing/2014/main" id="{37BD7F3A-3A87-C90D-DF12-E7A494137536}"/>
              </a:ext>
            </a:extLst>
          </p:cNvPr>
          <p:cNvPicPr>
            <a:picLocks noChangeAspect="1"/>
          </p:cNvPicPr>
          <p:nvPr/>
        </p:nvPicPr>
        <p:blipFill>
          <a:blip r:embed="rId3"/>
          <a:stretch>
            <a:fillRect/>
          </a:stretch>
        </p:blipFill>
        <p:spPr>
          <a:xfrm>
            <a:off x="336680" y="1708879"/>
            <a:ext cx="4135973" cy="1776463"/>
          </a:xfrm>
          <a:prstGeom prst="rect">
            <a:avLst/>
          </a:prstGeom>
        </p:spPr>
      </p:pic>
      <p:sp>
        <p:nvSpPr>
          <p:cNvPr id="19" name="TextBox 18">
            <a:extLst>
              <a:ext uri="{FF2B5EF4-FFF2-40B4-BE49-F238E27FC236}">
                <a16:creationId xmlns:a16="http://schemas.microsoft.com/office/drawing/2014/main" id="{23E26AC3-7DC3-2AB6-7D01-E2894686EFBD}"/>
              </a:ext>
            </a:extLst>
          </p:cNvPr>
          <p:cNvSpPr txBox="1"/>
          <p:nvPr/>
        </p:nvSpPr>
        <p:spPr>
          <a:xfrm>
            <a:off x="343837" y="3998438"/>
            <a:ext cx="944380" cy="307777"/>
          </a:xfrm>
          <a:prstGeom prst="rect">
            <a:avLst/>
          </a:prstGeom>
          <a:noFill/>
        </p:spPr>
        <p:txBody>
          <a:bodyPr wrap="square" rtlCol="0">
            <a:spAutoFit/>
          </a:bodyPr>
          <a:lstStyle/>
          <a:p>
            <a:r>
              <a:rPr lang="en-GB" dirty="0"/>
              <a:t>Inputs</a:t>
            </a:r>
          </a:p>
        </p:txBody>
      </p:sp>
      <p:sp>
        <p:nvSpPr>
          <p:cNvPr id="20" name="TextBox 19">
            <a:extLst>
              <a:ext uri="{FF2B5EF4-FFF2-40B4-BE49-F238E27FC236}">
                <a16:creationId xmlns:a16="http://schemas.microsoft.com/office/drawing/2014/main" id="{7A300641-B9FB-12B9-3D00-9682E2322626}"/>
              </a:ext>
            </a:extLst>
          </p:cNvPr>
          <p:cNvSpPr txBox="1"/>
          <p:nvPr/>
        </p:nvSpPr>
        <p:spPr>
          <a:xfrm>
            <a:off x="1149246" y="3998438"/>
            <a:ext cx="944380" cy="307777"/>
          </a:xfrm>
          <a:prstGeom prst="rect">
            <a:avLst/>
          </a:prstGeom>
          <a:noFill/>
        </p:spPr>
        <p:txBody>
          <a:bodyPr wrap="square" rtlCol="0">
            <a:spAutoFit/>
          </a:bodyPr>
          <a:lstStyle/>
          <a:p>
            <a:r>
              <a:rPr lang="en-GB" dirty="0"/>
              <a:t>Weights</a:t>
            </a:r>
          </a:p>
        </p:txBody>
      </p:sp>
      <p:sp>
        <p:nvSpPr>
          <p:cNvPr id="21" name="TextBox 20">
            <a:extLst>
              <a:ext uri="{FF2B5EF4-FFF2-40B4-BE49-F238E27FC236}">
                <a16:creationId xmlns:a16="http://schemas.microsoft.com/office/drawing/2014/main" id="{B4E94928-D78B-7981-9108-B1D7806C23B8}"/>
              </a:ext>
            </a:extLst>
          </p:cNvPr>
          <p:cNvSpPr txBox="1"/>
          <p:nvPr/>
        </p:nvSpPr>
        <p:spPr>
          <a:xfrm>
            <a:off x="2193560" y="3998438"/>
            <a:ext cx="944380" cy="307777"/>
          </a:xfrm>
          <a:prstGeom prst="rect">
            <a:avLst/>
          </a:prstGeom>
          <a:noFill/>
        </p:spPr>
        <p:txBody>
          <a:bodyPr wrap="square" rtlCol="0">
            <a:spAutoFit/>
          </a:bodyPr>
          <a:lstStyle/>
          <a:p>
            <a:r>
              <a:rPr lang="en-GB" dirty="0"/>
              <a:t>Sum</a:t>
            </a:r>
          </a:p>
        </p:txBody>
      </p:sp>
      <p:sp>
        <p:nvSpPr>
          <p:cNvPr id="22" name="TextBox 21">
            <a:extLst>
              <a:ext uri="{FF2B5EF4-FFF2-40B4-BE49-F238E27FC236}">
                <a16:creationId xmlns:a16="http://schemas.microsoft.com/office/drawing/2014/main" id="{879B9D04-2BDF-E90B-69F6-54D5A1BDF515}"/>
              </a:ext>
            </a:extLst>
          </p:cNvPr>
          <p:cNvSpPr txBox="1"/>
          <p:nvPr/>
        </p:nvSpPr>
        <p:spPr>
          <a:xfrm>
            <a:off x="2813153" y="3998438"/>
            <a:ext cx="1281659" cy="307777"/>
          </a:xfrm>
          <a:prstGeom prst="rect">
            <a:avLst/>
          </a:prstGeom>
          <a:noFill/>
        </p:spPr>
        <p:txBody>
          <a:bodyPr wrap="square" rtlCol="0">
            <a:spAutoFit/>
          </a:bodyPr>
          <a:lstStyle/>
          <a:p>
            <a:r>
              <a:rPr lang="en-GB" dirty="0"/>
              <a:t>Non-Linearity</a:t>
            </a:r>
          </a:p>
        </p:txBody>
      </p:sp>
      <p:sp>
        <p:nvSpPr>
          <p:cNvPr id="23" name="TextBox 22">
            <a:extLst>
              <a:ext uri="{FF2B5EF4-FFF2-40B4-BE49-F238E27FC236}">
                <a16:creationId xmlns:a16="http://schemas.microsoft.com/office/drawing/2014/main" id="{934E8AE0-50FC-BF2B-D42C-975FAA562C2E}"/>
              </a:ext>
            </a:extLst>
          </p:cNvPr>
          <p:cNvSpPr txBox="1"/>
          <p:nvPr/>
        </p:nvSpPr>
        <p:spPr>
          <a:xfrm>
            <a:off x="4094812" y="3998438"/>
            <a:ext cx="1281659" cy="307777"/>
          </a:xfrm>
          <a:prstGeom prst="rect">
            <a:avLst/>
          </a:prstGeom>
          <a:noFill/>
        </p:spPr>
        <p:txBody>
          <a:bodyPr wrap="square" rtlCol="0">
            <a:spAutoFit/>
          </a:bodyPr>
          <a:lstStyle/>
          <a:p>
            <a:r>
              <a:rPr lang="en-GB" dirty="0"/>
              <a:t>Output</a:t>
            </a:r>
          </a:p>
        </p:txBody>
      </p:sp>
      <p:pic>
        <p:nvPicPr>
          <p:cNvPr id="3" name="Picture 2">
            <a:extLst>
              <a:ext uri="{FF2B5EF4-FFF2-40B4-BE49-F238E27FC236}">
                <a16:creationId xmlns:a16="http://schemas.microsoft.com/office/drawing/2014/main" id="{DE2D25D8-9B32-4CCF-2D8A-E2206A7C509A}"/>
              </a:ext>
            </a:extLst>
          </p:cNvPr>
          <p:cNvPicPr>
            <a:picLocks noChangeAspect="1"/>
          </p:cNvPicPr>
          <p:nvPr/>
        </p:nvPicPr>
        <p:blipFill>
          <a:blip r:embed="rId4"/>
          <a:stretch>
            <a:fillRect/>
          </a:stretch>
        </p:blipFill>
        <p:spPr>
          <a:xfrm rot="601386">
            <a:off x="413682" y="1049530"/>
            <a:ext cx="1896556" cy="1200663"/>
          </a:xfrm>
          <a:prstGeom prst="rect">
            <a:avLst/>
          </a:prstGeom>
        </p:spPr>
      </p:pic>
      <p:pic>
        <p:nvPicPr>
          <p:cNvPr id="5" name="Picture 4">
            <a:extLst>
              <a:ext uri="{FF2B5EF4-FFF2-40B4-BE49-F238E27FC236}">
                <a16:creationId xmlns:a16="http://schemas.microsoft.com/office/drawing/2014/main" id="{03A9D3C0-EDF6-AE67-F7F9-5E5973E0A7CF}"/>
              </a:ext>
            </a:extLst>
          </p:cNvPr>
          <p:cNvPicPr>
            <a:picLocks noChangeAspect="1"/>
          </p:cNvPicPr>
          <p:nvPr/>
        </p:nvPicPr>
        <p:blipFill>
          <a:blip r:embed="rId5"/>
          <a:stretch>
            <a:fillRect/>
          </a:stretch>
        </p:blipFill>
        <p:spPr>
          <a:xfrm rot="1015776">
            <a:off x="421908" y="2154477"/>
            <a:ext cx="480001" cy="206262"/>
          </a:xfrm>
          <a:prstGeom prst="rect">
            <a:avLst/>
          </a:prstGeom>
        </p:spPr>
      </p:pic>
      <p:pic>
        <p:nvPicPr>
          <p:cNvPr id="7" name="Picture 6">
            <a:extLst>
              <a:ext uri="{FF2B5EF4-FFF2-40B4-BE49-F238E27FC236}">
                <a16:creationId xmlns:a16="http://schemas.microsoft.com/office/drawing/2014/main" id="{28808EDF-1F0D-A368-D1A2-84A20F8C83C7}"/>
              </a:ext>
            </a:extLst>
          </p:cNvPr>
          <p:cNvPicPr>
            <a:picLocks noChangeAspect="1"/>
          </p:cNvPicPr>
          <p:nvPr/>
        </p:nvPicPr>
        <p:blipFill>
          <a:blip r:embed="rId6"/>
          <a:stretch>
            <a:fillRect/>
          </a:stretch>
        </p:blipFill>
        <p:spPr>
          <a:xfrm>
            <a:off x="5113553" y="1402075"/>
            <a:ext cx="3046304" cy="2405638"/>
          </a:xfrm>
          <a:prstGeom prst="rect">
            <a:avLst/>
          </a:prstGeom>
        </p:spPr>
      </p:pic>
      <p:sp>
        <p:nvSpPr>
          <p:cNvPr id="8" name="TextBox 7">
            <a:extLst>
              <a:ext uri="{FF2B5EF4-FFF2-40B4-BE49-F238E27FC236}">
                <a16:creationId xmlns:a16="http://schemas.microsoft.com/office/drawing/2014/main" id="{13151F8D-4B6E-6937-32BF-57F5E4F81202}"/>
              </a:ext>
            </a:extLst>
          </p:cNvPr>
          <p:cNvSpPr txBox="1"/>
          <p:nvPr/>
        </p:nvSpPr>
        <p:spPr>
          <a:xfrm>
            <a:off x="1149246" y="998449"/>
            <a:ext cx="944380" cy="307777"/>
          </a:xfrm>
          <a:prstGeom prst="rect">
            <a:avLst/>
          </a:prstGeom>
          <a:noFill/>
        </p:spPr>
        <p:txBody>
          <a:bodyPr wrap="square" rtlCol="0">
            <a:spAutoFit/>
          </a:bodyPr>
          <a:lstStyle/>
          <a:p>
            <a:r>
              <a:rPr lang="en-GB" dirty="0"/>
              <a:t>Bias</a:t>
            </a:r>
          </a:p>
        </p:txBody>
      </p:sp>
      <p:sp>
        <p:nvSpPr>
          <p:cNvPr id="9" name="TextBox 8">
            <a:extLst>
              <a:ext uri="{FF2B5EF4-FFF2-40B4-BE49-F238E27FC236}">
                <a16:creationId xmlns:a16="http://schemas.microsoft.com/office/drawing/2014/main" id="{8FB68F05-F2A0-8CCD-0DDB-CEC69AFDFD9E}"/>
              </a:ext>
            </a:extLst>
          </p:cNvPr>
          <p:cNvSpPr txBox="1"/>
          <p:nvPr/>
        </p:nvSpPr>
        <p:spPr>
          <a:xfrm>
            <a:off x="1149245" y="4413661"/>
            <a:ext cx="7328327" cy="307777"/>
          </a:xfrm>
          <a:prstGeom prst="rect">
            <a:avLst/>
          </a:prstGeom>
          <a:solidFill>
            <a:schemeClr val="accent2">
              <a:lumMod val="20000"/>
              <a:lumOff val="80000"/>
            </a:schemeClr>
          </a:solidFill>
        </p:spPr>
        <p:txBody>
          <a:bodyPr wrap="square" rtlCol="0">
            <a:spAutoFit/>
          </a:bodyPr>
          <a:lstStyle/>
          <a:p>
            <a:r>
              <a:rPr lang="en-GB" dirty="0"/>
              <a:t>The bias term is a scalar that allows us to shift left or right along our activation function</a:t>
            </a:r>
          </a:p>
        </p:txBody>
      </p:sp>
      <p:pic>
        <p:nvPicPr>
          <p:cNvPr id="10" name="Picture 9" descr="A blue circle with white lines&#10;&#10;AI-generated content may be incorrect.">
            <a:extLst>
              <a:ext uri="{FF2B5EF4-FFF2-40B4-BE49-F238E27FC236}">
                <a16:creationId xmlns:a16="http://schemas.microsoft.com/office/drawing/2014/main" id="{9CF87391-4198-EBEE-433F-51F473C089FE}"/>
              </a:ext>
            </a:extLst>
          </p:cNvPr>
          <p:cNvPicPr>
            <a:picLocks noChangeAspect="1"/>
          </p:cNvPicPr>
          <p:nvPr/>
        </p:nvPicPr>
        <p:blipFill>
          <a:blip r:embed="rId7"/>
          <a:stretch>
            <a:fillRect/>
          </a:stretch>
        </p:blipFill>
        <p:spPr>
          <a:xfrm>
            <a:off x="2130422" y="1304615"/>
            <a:ext cx="2407828" cy="952993"/>
          </a:xfrm>
          <a:prstGeom prst="rect">
            <a:avLst/>
          </a:prstGeom>
        </p:spPr>
      </p:pic>
    </p:spTree>
    <p:extLst>
      <p:ext uri="{BB962C8B-B14F-4D97-AF65-F5344CB8AC3E}">
        <p14:creationId xmlns:p14="http://schemas.microsoft.com/office/powerpoint/2010/main" val="2592759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5">
          <a:extLst>
            <a:ext uri="{FF2B5EF4-FFF2-40B4-BE49-F238E27FC236}">
              <a16:creationId xmlns:a16="http://schemas.microsoft.com/office/drawing/2014/main" id="{EE0A2FA5-4F92-9DCB-B239-1F4452593949}"/>
            </a:ext>
          </a:extLst>
        </p:cNvPr>
        <p:cNvGrpSpPr/>
        <p:nvPr/>
      </p:nvGrpSpPr>
      <p:grpSpPr>
        <a:xfrm>
          <a:off x="0" y="0"/>
          <a:ext cx="0" cy="0"/>
          <a:chOff x="0" y="0"/>
          <a:chExt cx="0" cy="0"/>
        </a:xfrm>
      </p:grpSpPr>
      <p:sp>
        <p:nvSpPr>
          <p:cNvPr id="226" name="Google Shape;226;p35">
            <a:extLst>
              <a:ext uri="{FF2B5EF4-FFF2-40B4-BE49-F238E27FC236}">
                <a16:creationId xmlns:a16="http://schemas.microsoft.com/office/drawing/2014/main" id="{EBAC7599-E875-868C-5AC2-0F37039769CD}"/>
              </a:ext>
            </a:extLst>
          </p:cNvPr>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Perceptron: the singular neuron</a:t>
            </a:r>
            <a:endParaRPr/>
          </a:p>
        </p:txBody>
      </p:sp>
      <p:pic>
        <p:nvPicPr>
          <p:cNvPr id="18" name="Picture 17">
            <a:extLst>
              <a:ext uri="{FF2B5EF4-FFF2-40B4-BE49-F238E27FC236}">
                <a16:creationId xmlns:a16="http://schemas.microsoft.com/office/drawing/2014/main" id="{E58A72B9-F45F-6639-8FE2-E61BE59C4C9B}"/>
              </a:ext>
            </a:extLst>
          </p:cNvPr>
          <p:cNvPicPr>
            <a:picLocks noChangeAspect="1"/>
          </p:cNvPicPr>
          <p:nvPr/>
        </p:nvPicPr>
        <p:blipFill>
          <a:blip r:embed="rId3"/>
          <a:stretch>
            <a:fillRect/>
          </a:stretch>
        </p:blipFill>
        <p:spPr>
          <a:xfrm>
            <a:off x="336680" y="1708879"/>
            <a:ext cx="4135973" cy="1776463"/>
          </a:xfrm>
          <a:prstGeom prst="rect">
            <a:avLst/>
          </a:prstGeom>
        </p:spPr>
      </p:pic>
      <p:sp>
        <p:nvSpPr>
          <p:cNvPr id="19" name="TextBox 18">
            <a:extLst>
              <a:ext uri="{FF2B5EF4-FFF2-40B4-BE49-F238E27FC236}">
                <a16:creationId xmlns:a16="http://schemas.microsoft.com/office/drawing/2014/main" id="{B84F1AE4-F361-D979-3AA4-EAF38EC829BF}"/>
              </a:ext>
            </a:extLst>
          </p:cNvPr>
          <p:cNvSpPr txBox="1"/>
          <p:nvPr/>
        </p:nvSpPr>
        <p:spPr>
          <a:xfrm>
            <a:off x="343837" y="3998438"/>
            <a:ext cx="944380" cy="307777"/>
          </a:xfrm>
          <a:prstGeom prst="rect">
            <a:avLst/>
          </a:prstGeom>
          <a:noFill/>
        </p:spPr>
        <p:txBody>
          <a:bodyPr wrap="square" rtlCol="0">
            <a:spAutoFit/>
          </a:bodyPr>
          <a:lstStyle/>
          <a:p>
            <a:r>
              <a:rPr lang="en-GB" dirty="0"/>
              <a:t>Inputs</a:t>
            </a:r>
          </a:p>
        </p:txBody>
      </p:sp>
      <p:sp>
        <p:nvSpPr>
          <p:cNvPr id="20" name="TextBox 19">
            <a:extLst>
              <a:ext uri="{FF2B5EF4-FFF2-40B4-BE49-F238E27FC236}">
                <a16:creationId xmlns:a16="http://schemas.microsoft.com/office/drawing/2014/main" id="{CE61F92C-6F78-D17A-C29D-A52E1A8480BB}"/>
              </a:ext>
            </a:extLst>
          </p:cNvPr>
          <p:cNvSpPr txBox="1"/>
          <p:nvPr/>
        </p:nvSpPr>
        <p:spPr>
          <a:xfrm>
            <a:off x="1149246" y="3998438"/>
            <a:ext cx="944380" cy="307777"/>
          </a:xfrm>
          <a:prstGeom prst="rect">
            <a:avLst/>
          </a:prstGeom>
          <a:noFill/>
        </p:spPr>
        <p:txBody>
          <a:bodyPr wrap="square" rtlCol="0">
            <a:spAutoFit/>
          </a:bodyPr>
          <a:lstStyle/>
          <a:p>
            <a:r>
              <a:rPr lang="en-GB" dirty="0"/>
              <a:t>Weights</a:t>
            </a:r>
          </a:p>
        </p:txBody>
      </p:sp>
      <p:sp>
        <p:nvSpPr>
          <p:cNvPr id="21" name="TextBox 20">
            <a:extLst>
              <a:ext uri="{FF2B5EF4-FFF2-40B4-BE49-F238E27FC236}">
                <a16:creationId xmlns:a16="http://schemas.microsoft.com/office/drawing/2014/main" id="{9DF689DA-38A8-AAAF-9F13-132A18083103}"/>
              </a:ext>
            </a:extLst>
          </p:cNvPr>
          <p:cNvSpPr txBox="1"/>
          <p:nvPr/>
        </p:nvSpPr>
        <p:spPr>
          <a:xfrm>
            <a:off x="2193560" y="3998438"/>
            <a:ext cx="944380" cy="307777"/>
          </a:xfrm>
          <a:prstGeom prst="rect">
            <a:avLst/>
          </a:prstGeom>
          <a:noFill/>
        </p:spPr>
        <p:txBody>
          <a:bodyPr wrap="square" rtlCol="0">
            <a:spAutoFit/>
          </a:bodyPr>
          <a:lstStyle/>
          <a:p>
            <a:r>
              <a:rPr lang="en-GB" dirty="0"/>
              <a:t>Sum</a:t>
            </a:r>
          </a:p>
        </p:txBody>
      </p:sp>
      <p:sp>
        <p:nvSpPr>
          <p:cNvPr id="22" name="TextBox 21">
            <a:extLst>
              <a:ext uri="{FF2B5EF4-FFF2-40B4-BE49-F238E27FC236}">
                <a16:creationId xmlns:a16="http://schemas.microsoft.com/office/drawing/2014/main" id="{5A3DDDF9-9BED-2A45-1116-AFD896D7752E}"/>
              </a:ext>
            </a:extLst>
          </p:cNvPr>
          <p:cNvSpPr txBox="1"/>
          <p:nvPr/>
        </p:nvSpPr>
        <p:spPr>
          <a:xfrm>
            <a:off x="2813153" y="3998438"/>
            <a:ext cx="1281659" cy="307777"/>
          </a:xfrm>
          <a:prstGeom prst="rect">
            <a:avLst/>
          </a:prstGeom>
          <a:noFill/>
        </p:spPr>
        <p:txBody>
          <a:bodyPr wrap="square" rtlCol="0">
            <a:spAutoFit/>
          </a:bodyPr>
          <a:lstStyle/>
          <a:p>
            <a:r>
              <a:rPr lang="en-GB" dirty="0"/>
              <a:t>Non-Linearity</a:t>
            </a:r>
          </a:p>
        </p:txBody>
      </p:sp>
      <p:sp>
        <p:nvSpPr>
          <p:cNvPr id="23" name="TextBox 22">
            <a:extLst>
              <a:ext uri="{FF2B5EF4-FFF2-40B4-BE49-F238E27FC236}">
                <a16:creationId xmlns:a16="http://schemas.microsoft.com/office/drawing/2014/main" id="{E3AB0D54-9EAB-EB38-C5B6-58ABA95ECE22}"/>
              </a:ext>
            </a:extLst>
          </p:cNvPr>
          <p:cNvSpPr txBox="1"/>
          <p:nvPr/>
        </p:nvSpPr>
        <p:spPr>
          <a:xfrm>
            <a:off x="4094812" y="3998438"/>
            <a:ext cx="1281659" cy="307777"/>
          </a:xfrm>
          <a:prstGeom prst="rect">
            <a:avLst/>
          </a:prstGeom>
          <a:noFill/>
        </p:spPr>
        <p:txBody>
          <a:bodyPr wrap="square" rtlCol="0">
            <a:spAutoFit/>
          </a:bodyPr>
          <a:lstStyle/>
          <a:p>
            <a:r>
              <a:rPr lang="en-GB" dirty="0"/>
              <a:t>Output</a:t>
            </a:r>
          </a:p>
        </p:txBody>
      </p:sp>
      <p:pic>
        <p:nvPicPr>
          <p:cNvPr id="3" name="Picture 2">
            <a:extLst>
              <a:ext uri="{FF2B5EF4-FFF2-40B4-BE49-F238E27FC236}">
                <a16:creationId xmlns:a16="http://schemas.microsoft.com/office/drawing/2014/main" id="{547A4450-7453-D6ED-4979-B09949E1943A}"/>
              </a:ext>
            </a:extLst>
          </p:cNvPr>
          <p:cNvPicPr>
            <a:picLocks noChangeAspect="1"/>
          </p:cNvPicPr>
          <p:nvPr/>
        </p:nvPicPr>
        <p:blipFill>
          <a:blip r:embed="rId4"/>
          <a:stretch>
            <a:fillRect/>
          </a:stretch>
        </p:blipFill>
        <p:spPr>
          <a:xfrm rot="601386">
            <a:off x="413682" y="1049530"/>
            <a:ext cx="1896556" cy="1200663"/>
          </a:xfrm>
          <a:prstGeom prst="rect">
            <a:avLst/>
          </a:prstGeom>
        </p:spPr>
      </p:pic>
      <p:pic>
        <p:nvPicPr>
          <p:cNvPr id="5" name="Picture 4">
            <a:extLst>
              <a:ext uri="{FF2B5EF4-FFF2-40B4-BE49-F238E27FC236}">
                <a16:creationId xmlns:a16="http://schemas.microsoft.com/office/drawing/2014/main" id="{26E107FF-1BC7-D862-237D-D9C1228DFEC7}"/>
              </a:ext>
            </a:extLst>
          </p:cNvPr>
          <p:cNvPicPr>
            <a:picLocks noChangeAspect="1"/>
          </p:cNvPicPr>
          <p:nvPr/>
        </p:nvPicPr>
        <p:blipFill>
          <a:blip r:embed="rId5"/>
          <a:stretch>
            <a:fillRect/>
          </a:stretch>
        </p:blipFill>
        <p:spPr>
          <a:xfrm rot="1015776">
            <a:off x="421908" y="2154477"/>
            <a:ext cx="480001" cy="206262"/>
          </a:xfrm>
          <a:prstGeom prst="rect">
            <a:avLst/>
          </a:prstGeom>
        </p:spPr>
      </p:pic>
      <p:pic>
        <p:nvPicPr>
          <p:cNvPr id="7" name="Picture 6">
            <a:extLst>
              <a:ext uri="{FF2B5EF4-FFF2-40B4-BE49-F238E27FC236}">
                <a16:creationId xmlns:a16="http://schemas.microsoft.com/office/drawing/2014/main" id="{24B16AFE-4820-2AA3-89E8-479A6BD6F087}"/>
              </a:ext>
            </a:extLst>
          </p:cNvPr>
          <p:cNvPicPr>
            <a:picLocks noChangeAspect="1"/>
          </p:cNvPicPr>
          <p:nvPr/>
        </p:nvPicPr>
        <p:blipFill>
          <a:blip r:embed="rId6"/>
          <a:stretch>
            <a:fillRect/>
          </a:stretch>
        </p:blipFill>
        <p:spPr>
          <a:xfrm>
            <a:off x="5747132" y="1304615"/>
            <a:ext cx="2032595" cy="1605121"/>
          </a:xfrm>
          <a:prstGeom prst="rect">
            <a:avLst/>
          </a:prstGeom>
        </p:spPr>
      </p:pic>
      <p:sp>
        <p:nvSpPr>
          <p:cNvPr id="8" name="TextBox 7">
            <a:extLst>
              <a:ext uri="{FF2B5EF4-FFF2-40B4-BE49-F238E27FC236}">
                <a16:creationId xmlns:a16="http://schemas.microsoft.com/office/drawing/2014/main" id="{51D09454-720E-6477-062F-E1495A1745FF}"/>
              </a:ext>
            </a:extLst>
          </p:cNvPr>
          <p:cNvSpPr txBox="1"/>
          <p:nvPr/>
        </p:nvSpPr>
        <p:spPr>
          <a:xfrm>
            <a:off x="1149246" y="998449"/>
            <a:ext cx="944380" cy="307777"/>
          </a:xfrm>
          <a:prstGeom prst="rect">
            <a:avLst/>
          </a:prstGeom>
          <a:noFill/>
        </p:spPr>
        <p:txBody>
          <a:bodyPr wrap="square" rtlCol="0">
            <a:spAutoFit/>
          </a:bodyPr>
          <a:lstStyle/>
          <a:p>
            <a:r>
              <a:rPr lang="en-GB" dirty="0"/>
              <a:t>Bias</a:t>
            </a:r>
          </a:p>
        </p:txBody>
      </p:sp>
      <p:pic>
        <p:nvPicPr>
          <p:cNvPr id="10" name="Picture 9" descr="A blue circle with white lines&#10;&#10;AI-generated content may be incorrect.">
            <a:extLst>
              <a:ext uri="{FF2B5EF4-FFF2-40B4-BE49-F238E27FC236}">
                <a16:creationId xmlns:a16="http://schemas.microsoft.com/office/drawing/2014/main" id="{D43CDEB3-3537-F917-5234-6E233F44C385}"/>
              </a:ext>
            </a:extLst>
          </p:cNvPr>
          <p:cNvPicPr>
            <a:picLocks noChangeAspect="1"/>
          </p:cNvPicPr>
          <p:nvPr/>
        </p:nvPicPr>
        <p:blipFill>
          <a:blip r:embed="rId7"/>
          <a:stretch>
            <a:fillRect/>
          </a:stretch>
        </p:blipFill>
        <p:spPr>
          <a:xfrm>
            <a:off x="2130422" y="1304615"/>
            <a:ext cx="2407828" cy="952993"/>
          </a:xfrm>
          <a:prstGeom prst="rect">
            <a:avLst/>
          </a:prstGeom>
        </p:spPr>
      </p:pic>
      <p:pic>
        <p:nvPicPr>
          <p:cNvPr id="4" name="Picture 3">
            <a:extLst>
              <a:ext uri="{FF2B5EF4-FFF2-40B4-BE49-F238E27FC236}">
                <a16:creationId xmlns:a16="http://schemas.microsoft.com/office/drawing/2014/main" id="{7B36375E-B0E8-F001-2EB2-497CAD377954}"/>
              </a:ext>
            </a:extLst>
          </p:cNvPr>
          <p:cNvPicPr>
            <a:picLocks noChangeAspect="1"/>
          </p:cNvPicPr>
          <p:nvPr/>
        </p:nvPicPr>
        <p:blipFill>
          <a:blip r:embed="rId8"/>
          <a:stretch>
            <a:fillRect/>
          </a:stretch>
        </p:blipFill>
        <p:spPr>
          <a:xfrm>
            <a:off x="5092950" y="3101418"/>
            <a:ext cx="3665138" cy="1371419"/>
          </a:xfrm>
          <a:prstGeom prst="rect">
            <a:avLst/>
          </a:prstGeom>
          <a:ln w="38100">
            <a:solidFill>
              <a:srgbClr val="C00000"/>
            </a:solidFill>
          </a:ln>
        </p:spPr>
      </p:pic>
      <p:sp>
        <p:nvSpPr>
          <p:cNvPr id="12" name="Rectangle 11">
            <a:extLst>
              <a:ext uri="{FF2B5EF4-FFF2-40B4-BE49-F238E27FC236}">
                <a16:creationId xmlns:a16="http://schemas.microsoft.com/office/drawing/2014/main" id="{AE041622-22E1-CFBE-80FD-3DCFEB6191F1}"/>
              </a:ext>
            </a:extLst>
          </p:cNvPr>
          <p:cNvSpPr/>
          <p:nvPr/>
        </p:nvSpPr>
        <p:spPr>
          <a:xfrm>
            <a:off x="5901179" y="3101418"/>
            <a:ext cx="254524" cy="383924"/>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20585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4A86EEAE-E3CA-BB4D-5B1A-A17B07ADF3D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9DB5645-1DD5-0A5D-D5FE-FC99CDFD52F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02" b="96450" l="3584" r="97341">
                        <a14:foregroundMark x1="11676" y1="65828" x2="7283" y2="56065"/>
                        <a14:foregroundMark x1="7283" y1="56065" x2="3815" y2="38166"/>
                        <a14:foregroundMark x1="3815" y1="38166" x2="7746" y2="22929"/>
                        <a14:foregroundMark x1="7746" y1="22929" x2="18844" y2="8728"/>
                        <a14:foregroundMark x1="23468" y1="8580" x2="36994" y2="2959"/>
                        <a14:foregroundMark x1="36994" y1="2959" x2="54335" y2="5325"/>
                        <a14:foregroundMark x1="54335" y1="5325" x2="90058" y2="33284"/>
                        <a14:foregroundMark x1="90058" y1="33284" x2="95260" y2="48225"/>
                        <a14:foregroundMark x1="95260" y1="48225" x2="95145" y2="72189"/>
                        <a14:foregroundMark x1="95145" y1="72189" x2="88671" y2="84024"/>
                        <a14:foregroundMark x1="88671" y1="84024" x2="78150" y2="85799"/>
                        <a14:foregroundMark x1="78150" y1="85799" x2="56532" y2="79438"/>
                        <a14:foregroundMark x1="56532" y1="79438" x2="53179" y2="76479"/>
                        <a14:foregroundMark x1="36763" y1="89053" x2="47630" y2="94970"/>
                        <a14:foregroundMark x1="47630" y1="94970" x2="68208" y2="97781"/>
                        <a14:foregroundMark x1="68208" y1="97781" x2="78960" y2="87574"/>
                        <a14:foregroundMark x1="78960" y1="87574" x2="42543" y2="85355"/>
                        <a14:foregroundMark x1="42543" y1="85355" x2="29942" y2="90533"/>
                        <a14:foregroundMark x1="3815" y1="48964" x2="25896" y2="76627"/>
                        <a14:foregroundMark x1="25896" y1="76627" x2="45549" y2="87426"/>
                        <a14:foregroundMark x1="45549" y1="87426" x2="62543" y2="90237"/>
                        <a14:foregroundMark x1="62543" y1="90237" x2="77457" y2="87870"/>
                        <a14:foregroundMark x1="77457" y1="87870" x2="90173" y2="72041"/>
                        <a14:foregroundMark x1="90173" y1="72041" x2="92601" y2="44675"/>
                        <a14:foregroundMark x1="92601" y1="44675" x2="78613" y2="23817"/>
                        <a14:foregroundMark x1="78613" y1="23817" x2="59306" y2="11538"/>
                        <a14:foregroundMark x1="59306" y1="11538" x2="45434" y2="9024"/>
                        <a14:foregroundMark x1="45434" y1="9024" x2="38613" y2="14201"/>
                        <a14:foregroundMark x1="38613" y1="14201" x2="37457" y2="16420"/>
                        <a14:foregroundMark x1="30058" y1="5325" x2="44393" y2="1479"/>
                        <a14:foregroundMark x1="44393" y1="1479" x2="53526" y2="4438"/>
                        <a14:foregroundMark x1="53526" y1="4438" x2="58844" y2="10059"/>
                        <a14:foregroundMark x1="55145" y1="5325" x2="67399" y2="11095"/>
                        <a14:foregroundMark x1="67399" y1="11095" x2="87514" y2="36243"/>
                        <a14:foregroundMark x1="87514" y1="36243" x2="96763" y2="62130"/>
                        <a14:foregroundMark x1="96763" y1="62130" x2="87168" y2="87278"/>
                        <a14:foregroundMark x1="87168" y1="87278" x2="29942" y2="90237"/>
                        <a14:foregroundMark x1="48786" y1="92604" x2="53642" y2="97041"/>
                        <a14:foregroundMark x1="53642" y1="97041" x2="60231" y2="99408"/>
                        <a14:foregroundMark x1="60231" y1="99408" x2="70867" y2="95266"/>
                        <a14:foregroundMark x1="70867" y1="95266" x2="57688" y2="92160"/>
                        <a14:foregroundMark x1="57688" y1="92160" x2="48671" y2="96154"/>
                        <a14:foregroundMark x1="48671" y1="96154" x2="48671" y2="96450"/>
                        <a14:foregroundMark x1="49249" y1="3550" x2="60116" y2="4882"/>
                        <a14:foregroundMark x1="60116" y1="4882" x2="87514" y2="18639"/>
                        <a14:foregroundMark x1="87514" y1="18639" x2="97225" y2="28698"/>
                        <a14:foregroundMark x1="97225" y1="28698" x2="97225" y2="45858"/>
                        <a14:foregroundMark x1="97225" y1="45858" x2="83931" y2="79290"/>
                        <a14:foregroundMark x1="83931" y1="79290" x2="54798" y2="76331"/>
                        <a14:foregroundMark x1="54798" y1="76331" x2="38035" y2="65828"/>
                        <a14:foregroundMark x1="38035" y1="65828" x2="32023" y2="47633"/>
                        <a14:foregroundMark x1="32023" y1="47633" x2="34682" y2="31657"/>
                        <a14:foregroundMark x1="34682" y1="31657" x2="46590" y2="20118"/>
                        <a14:foregroundMark x1="46590" y1="20118" x2="53179" y2="17012"/>
                        <a14:foregroundMark x1="26127" y1="5030" x2="43584" y2="148"/>
                        <a14:foregroundMark x1="43584" y1="148" x2="51792" y2="740"/>
                        <a14:foregroundMark x1="51792" y1="740" x2="58266" y2="4586"/>
                        <a14:foregroundMark x1="58266" y1="4586" x2="28902" y2="3550"/>
                        <a14:foregroundMark x1="28902" y1="3550" x2="27746" y2="4142"/>
                        <a14:foregroundMark x1="26705" y1="4734" x2="19306" y2="9320"/>
                        <a14:foregroundMark x1="19306" y1="9320" x2="26127" y2="8136"/>
                        <a14:foregroundMark x1="26127" y1="8136" x2="21850" y2="6805"/>
                        <a14:foregroundMark x1="10289" y1="65237" x2="28902" y2="83580"/>
                        <a14:foregroundMark x1="28902" y1="83580" x2="14682" y2="66568"/>
                        <a14:foregroundMark x1="14682" y1="66568" x2="8786" y2="64349"/>
                        <a14:foregroundMark x1="8786" y1="64349" x2="8786" y2="64349"/>
                        <a14:foregroundMark x1="12370" y1="68195" x2="27977" y2="83876"/>
                        <a14:foregroundMark x1="27977" y1="83876" x2="30751" y2="90828"/>
                        <a14:foregroundMark x1="30751" y1="90828" x2="30058" y2="81953"/>
                        <a14:foregroundMark x1="30058" y1="81953" x2="17919" y2="73521"/>
                        <a14:foregroundMark x1="17919" y1="73521" x2="11561" y2="71746"/>
                        <a14:foregroundMark x1="11561" y1="71746" x2="11792" y2="71746"/>
                        <a14:foregroundMark x1="16185" y1="74852" x2="25202" y2="83580"/>
                        <a14:foregroundMark x1="25202" y1="83580" x2="20925" y2="75000"/>
                        <a14:foregroundMark x1="20925" y1="75000" x2="16532" y2="75000"/>
                        <a14:foregroundMark x1="96647" y1="46746" x2="95954" y2="63609"/>
                        <a14:foregroundMark x1="95954" y1="63609" x2="98613" y2="54882"/>
                        <a14:foregroundMark x1="98613" y1="54882" x2="92254" y2="34763"/>
                        <a14:foregroundMark x1="92254" y1="34763" x2="86243" y2="24556"/>
                        <a14:foregroundMark x1="86243" y1="24556" x2="70751" y2="12426"/>
                        <a14:foregroundMark x1="70751" y1="12426" x2="97341" y2="55473"/>
                      </a14:backgroundRemoval>
                    </a14:imgEffect>
                  </a14:imgLayer>
                </a14:imgProps>
              </a:ext>
            </a:extLst>
          </a:blip>
          <a:srcRect t="1538"/>
          <a:stretch>
            <a:fillRect/>
          </a:stretch>
        </p:blipFill>
        <p:spPr>
          <a:xfrm rot="20523388">
            <a:off x="1768239" y="120203"/>
            <a:ext cx="6371896" cy="4903092"/>
          </a:xfrm>
          <a:prstGeom prst="rect">
            <a:avLst/>
          </a:prstGeom>
        </p:spPr>
      </p:pic>
      <p:pic>
        <p:nvPicPr>
          <p:cNvPr id="2" name="Picture 2" descr="Super Mario (form) - Super Mario Wiki, the Mario encyclopedia">
            <a:extLst>
              <a:ext uri="{FF2B5EF4-FFF2-40B4-BE49-F238E27FC236}">
                <a16:creationId xmlns:a16="http://schemas.microsoft.com/office/drawing/2014/main" id="{5EA9D81D-C1A3-BDDD-976B-0A7DEB91A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8654" y="770745"/>
            <a:ext cx="2371547" cy="29644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artoon Brain">
            <a:extLst>
              <a:ext uri="{FF2B5EF4-FFF2-40B4-BE49-F238E27FC236}">
                <a16:creationId xmlns:a16="http://schemas.microsoft.com/office/drawing/2014/main" id="{48AD2182-AAB5-0095-F085-FBE9C0A0457C}"/>
              </a:ext>
            </a:extLst>
          </p:cNvPr>
          <p:cNvPicPr>
            <a:picLocks noChangeAspect="1" noChangeArrowheads="1"/>
          </p:cNvPicPr>
          <p:nvPr/>
        </p:nvPicPr>
        <p:blipFill>
          <a:blip r:embed="rId6">
            <a:alphaModFix amt="50000"/>
            <a:extLst>
              <a:ext uri="{BEBA8EAE-BF5A-486C-A8C5-ECC9F3942E4B}">
                <a14:imgProps xmlns:a14="http://schemas.microsoft.com/office/drawing/2010/main">
                  <a14:imgLayer r:embed="rId7">
                    <a14:imgEffect>
                      <a14:backgroundRemoval t="5104" b="90000" l="10000" r="90000">
                        <a14:foregroundMark x1="81979" y1="13542" x2="81563" y2="13125"/>
                        <a14:foregroundMark x1="81354" y1="12448" x2="80885" y2="12656"/>
                        <a14:foregroundMark x1="81094" y1="10573" x2="80573" y2="10313"/>
                        <a14:foregroundMark x1="80573" y1="10313" x2="86198" y2="15000"/>
                        <a14:foregroundMark x1="86198" y1="15000" x2="81615" y2="5104"/>
                        <a14:foregroundMark x1="81615" y1="5104" x2="80938" y2="13698"/>
                        <a14:foregroundMark x1="80938" y1="13698" x2="82760" y2="14375"/>
                        <a14:foregroundMark x1="48854" y1="54219" x2="63125" y2="54479"/>
                        <a14:foregroundMark x1="63125" y1="54479" x2="79479" y2="45208"/>
                        <a14:foregroundMark x1="79479" y1="45208" x2="80677" y2="32552"/>
                        <a14:foregroundMark x1="80677" y1="32552" x2="78333" y2="23802"/>
                        <a14:foregroundMark x1="78333" y1="23802" x2="64115" y2="20156"/>
                        <a14:foregroundMark x1="64115" y1="20156" x2="48542" y2="41146"/>
                        <a14:foregroundMark x1="48542" y1="41146" x2="47031" y2="54479"/>
                        <a14:foregroundMark x1="47031" y1="54479" x2="51823" y2="53854"/>
                        <a14:foregroundMark x1="51823" y1="53854" x2="60729" y2="53281"/>
                        <a14:foregroundMark x1="60729" y1="53281" x2="52969" y2="47813"/>
                        <a14:foregroundMark x1="52969" y1="47813" x2="53542" y2="53177"/>
                        <a14:foregroundMark x1="53542" y1="53177" x2="63906" y2="50833"/>
                        <a14:foregroundMark x1="63906" y1="50833" x2="54010" y2="52396"/>
                        <a14:foregroundMark x1="54010" y1="52396" x2="61094" y2="52083"/>
                        <a14:foregroundMark x1="61094" y1="52083" x2="61302" y2="51771"/>
                        <a14:foregroundMark x1="61302" y1="51771" x2="56198" y2="49115"/>
                        <a14:foregroundMark x1="56198" y1="49115" x2="62865" y2="50000"/>
                      </a14:backgroundRemoval>
                    </a14:imgEffect>
                  </a14:imgLayer>
                </a14:imgProps>
              </a:ext>
              <a:ext uri="{28A0092B-C50C-407E-A947-70E740481C1C}">
                <a14:useLocalDpi xmlns:a14="http://schemas.microsoft.com/office/drawing/2010/main" val="0"/>
              </a:ext>
            </a:extLst>
          </a:blip>
          <a:srcRect/>
          <a:stretch>
            <a:fillRect/>
          </a:stretch>
        </p:blipFill>
        <p:spPr bwMode="auto">
          <a:xfrm>
            <a:off x="2115686" y="1280243"/>
            <a:ext cx="1047801" cy="10478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489D42-7373-22ED-47AF-380E72D2B3D0}"/>
              </a:ext>
            </a:extLst>
          </p:cNvPr>
          <p:cNvSpPr txBox="1"/>
          <p:nvPr/>
        </p:nvSpPr>
        <p:spPr>
          <a:xfrm>
            <a:off x="3565390" y="4796212"/>
            <a:ext cx="3936076" cy="307777"/>
          </a:xfrm>
          <a:prstGeom prst="rect">
            <a:avLst/>
          </a:prstGeom>
          <a:noFill/>
        </p:spPr>
        <p:txBody>
          <a:bodyPr wrap="square" rtlCol="0">
            <a:spAutoFit/>
          </a:bodyPr>
          <a:lstStyle/>
          <a:p>
            <a:r>
              <a:rPr lang="en-GB" dirty="0"/>
              <a:t>And embedded in an environment</a:t>
            </a:r>
          </a:p>
        </p:txBody>
      </p:sp>
    </p:spTree>
    <p:extLst>
      <p:ext uri="{BB962C8B-B14F-4D97-AF65-F5344CB8AC3E}">
        <p14:creationId xmlns:p14="http://schemas.microsoft.com/office/powerpoint/2010/main" val="25823067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D676-A160-6F5C-E1C9-4EED8AFF82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721A3-3CDB-FCEC-AA0D-CA0BE36B3DAC}"/>
              </a:ext>
            </a:extLst>
          </p:cNvPr>
          <p:cNvSpPr>
            <a:spLocks noGrp="1"/>
          </p:cNvSpPr>
          <p:nvPr>
            <p:ph type="title"/>
          </p:nvPr>
        </p:nvSpPr>
        <p:spPr>
          <a:xfrm>
            <a:off x="1739585" y="560320"/>
            <a:ext cx="8342142" cy="635400"/>
          </a:xfrm>
        </p:spPr>
        <p:txBody>
          <a:bodyPr>
            <a:normAutofit fontScale="90000"/>
          </a:bodyPr>
          <a:lstStyle/>
          <a:p>
            <a:r>
              <a:rPr lang="en-GB" dirty="0"/>
              <a:t>Why do we need Activation Functions?</a:t>
            </a:r>
          </a:p>
        </p:txBody>
      </p:sp>
      <p:pic>
        <p:nvPicPr>
          <p:cNvPr id="6" name="Picture 5">
            <a:extLst>
              <a:ext uri="{FF2B5EF4-FFF2-40B4-BE49-F238E27FC236}">
                <a16:creationId xmlns:a16="http://schemas.microsoft.com/office/drawing/2014/main" id="{8802553C-A2B2-762D-FEEC-537331E60103}"/>
              </a:ext>
            </a:extLst>
          </p:cNvPr>
          <p:cNvPicPr>
            <a:picLocks noChangeAspect="1"/>
          </p:cNvPicPr>
          <p:nvPr/>
        </p:nvPicPr>
        <p:blipFill>
          <a:blip r:embed="rId2"/>
          <a:stretch>
            <a:fillRect/>
          </a:stretch>
        </p:blipFill>
        <p:spPr>
          <a:xfrm>
            <a:off x="3176128" y="1882426"/>
            <a:ext cx="3154334" cy="2489937"/>
          </a:xfrm>
          <a:prstGeom prst="rect">
            <a:avLst/>
          </a:prstGeom>
        </p:spPr>
      </p:pic>
      <p:sp>
        <p:nvSpPr>
          <p:cNvPr id="7" name="TextBox 6">
            <a:extLst>
              <a:ext uri="{FF2B5EF4-FFF2-40B4-BE49-F238E27FC236}">
                <a16:creationId xmlns:a16="http://schemas.microsoft.com/office/drawing/2014/main" id="{BA8BED98-FF5B-56FD-BE7C-A3039A28AF43}"/>
              </a:ext>
            </a:extLst>
          </p:cNvPr>
          <p:cNvSpPr txBox="1"/>
          <p:nvPr/>
        </p:nvSpPr>
        <p:spPr>
          <a:xfrm>
            <a:off x="1606723" y="1312985"/>
            <a:ext cx="6755738" cy="307777"/>
          </a:xfrm>
          <a:prstGeom prst="rect">
            <a:avLst/>
          </a:prstGeom>
          <a:noFill/>
        </p:spPr>
        <p:txBody>
          <a:bodyPr wrap="square" rtlCol="0">
            <a:spAutoFit/>
          </a:bodyPr>
          <a:lstStyle/>
          <a:p>
            <a:r>
              <a:rPr lang="en-GB" dirty="0"/>
              <a:t>The purpose of activation functions is to introduce </a:t>
            </a:r>
            <a:r>
              <a:rPr lang="en-GB" b="1" dirty="0"/>
              <a:t>non-linearities</a:t>
            </a:r>
            <a:r>
              <a:rPr lang="en-GB" dirty="0"/>
              <a:t> into the network </a:t>
            </a:r>
          </a:p>
        </p:txBody>
      </p:sp>
    </p:spTree>
    <p:extLst>
      <p:ext uri="{BB962C8B-B14F-4D97-AF65-F5344CB8AC3E}">
        <p14:creationId xmlns:p14="http://schemas.microsoft.com/office/powerpoint/2010/main" val="30347148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BAD8A-EC24-A18A-8AFD-A272E3CF2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1885E-B5CC-47BF-C18F-4988B49CC091}"/>
              </a:ext>
            </a:extLst>
          </p:cNvPr>
          <p:cNvSpPr>
            <a:spLocks noGrp="1"/>
          </p:cNvSpPr>
          <p:nvPr>
            <p:ph type="title"/>
          </p:nvPr>
        </p:nvSpPr>
        <p:spPr>
          <a:xfrm>
            <a:off x="1739585" y="560320"/>
            <a:ext cx="8342142" cy="635400"/>
          </a:xfrm>
        </p:spPr>
        <p:txBody>
          <a:bodyPr>
            <a:normAutofit fontScale="90000"/>
          </a:bodyPr>
          <a:lstStyle/>
          <a:p>
            <a:r>
              <a:rPr lang="en-GB" dirty="0"/>
              <a:t>Why do we need non-linearity?</a:t>
            </a:r>
          </a:p>
        </p:txBody>
      </p:sp>
      <p:pic>
        <p:nvPicPr>
          <p:cNvPr id="4" name="Picture 3">
            <a:extLst>
              <a:ext uri="{FF2B5EF4-FFF2-40B4-BE49-F238E27FC236}">
                <a16:creationId xmlns:a16="http://schemas.microsoft.com/office/drawing/2014/main" id="{15CCA3DD-8F75-3756-F51B-EC2B52C99F4B}"/>
              </a:ext>
            </a:extLst>
          </p:cNvPr>
          <p:cNvPicPr>
            <a:picLocks noChangeAspect="1"/>
          </p:cNvPicPr>
          <p:nvPr/>
        </p:nvPicPr>
        <p:blipFill>
          <a:blip r:embed="rId2"/>
          <a:stretch>
            <a:fillRect/>
          </a:stretch>
        </p:blipFill>
        <p:spPr>
          <a:xfrm>
            <a:off x="879142" y="1197076"/>
            <a:ext cx="3344985" cy="2665982"/>
          </a:xfrm>
          <a:prstGeom prst="rect">
            <a:avLst/>
          </a:prstGeom>
        </p:spPr>
      </p:pic>
      <p:pic>
        <p:nvPicPr>
          <p:cNvPr id="9" name="Picture 8">
            <a:extLst>
              <a:ext uri="{FF2B5EF4-FFF2-40B4-BE49-F238E27FC236}">
                <a16:creationId xmlns:a16="http://schemas.microsoft.com/office/drawing/2014/main" id="{47F2E1BD-F8D7-CC2D-5A34-8EA1799DA827}"/>
              </a:ext>
            </a:extLst>
          </p:cNvPr>
          <p:cNvPicPr>
            <a:picLocks noChangeAspect="1"/>
          </p:cNvPicPr>
          <p:nvPr/>
        </p:nvPicPr>
        <p:blipFill>
          <a:blip r:embed="rId3"/>
          <a:stretch>
            <a:fillRect/>
          </a:stretch>
        </p:blipFill>
        <p:spPr>
          <a:xfrm>
            <a:off x="4919872" y="1195720"/>
            <a:ext cx="3344985" cy="2667338"/>
          </a:xfrm>
          <a:prstGeom prst="rect">
            <a:avLst/>
          </a:prstGeom>
        </p:spPr>
      </p:pic>
      <p:sp>
        <p:nvSpPr>
          <p:cNvPr id="10" name="TextBox 9">
            <a:extLst>
              <a:ext uri="{FF2B5EF4-FFF2-40B4-BE49-F238E27FC236}">
                <a16:creationId xmlns:a16="http://schemas.microsoft.com/office/drawing/2014/main" id="{8023A4D7-D826-B12A-7184-55C71952C2D7}"/>
              </a:ext>
            </a:extLst>
          </p:cNvPr>
          <p:cNvSpPr txBox="1"/>
          <p:nvPr/>
        </p:nvSpPr>
        <p:spPr>
          <a:xfrm>
            <a:off x="879141" y="3907692"/>
            <a:ext cx="3344985" cy="738664"/>
          </a:xfrm>
          <a:prstGeom prst="rect">
            <a:avLst/>
          </a:prstGeom>
          <a:noFill/>
        </p:spPr>
        <p:txBody>
          <a:bodyPr wrap="square" rtlCol="0">
            <a:spAutoFit/>
          </a:bodyPr>
          <a:lstStyle/>
          <a:p>
            <a:r>
              <a:rPr lang="en-GB" b="1" dirty="0"/>
              <a:t>Linear activation functions </a:t>
            </a:r>
            <a:r>
              <a:rPr lang="en-GB" dirty="0"/>
              <a:t>produce </a:t>
            </a:r>
            <a:r>
              <a:rPr lang="en-GB" b="1" dirty="0"/>
              <a:t>linear decisions </a:t>
            </a:r>
            <a:r>
              <a:rPr lang="en-GB" dirty="0"/>
              <a:t>no matter the network size</a:t>
            </a:r>
          </a:p>
        </p:txBody>
      </p:sp>
      <p:sp>
        <p:nvSpPr>
          <p:cNvPr id="11" name="TextBox 10">
            <a:extLst>
              <a:ext uri="{FF2B5EF4-FFF2-40B4-BE49-F238E27FC236}">
                <a16:creationId xmlns:a16="http://schemas.microsoft.com/office/drawing/2014/main" id="{296FA690-245B-D74C-7B93-E758BB7EA53D}"/>
              </a:ext>
            </a:extLst>
          </p:cNvPr>
          <p:cNvSpPr txBox="1"/>
          <p:nvPr/>
        </p:nvSpPr>
        <p:spPr>
          <a:xfrm>
            <a:off x="4919873" y="3962400"/>
            <a:ext cx="3344984" cy="738664"/>
          </a:xfrm>
          <a:prstGeom prst="rect">
            <a:avLst/>
          </a:prstGeom>
          <a:noFill/>
        </p:spPr>
        <p:txBody>
          <a:bodyPr wrap="square" rtlCol="0">
            <a:spAutoFit/>
          </a:bodyPr>
          <a:lstStyle/>
          <a:p>
            <a:r>
              <a:rPr lang="en-GB" b="1" dirty="0"/>
              <a:t>Non-linearities </a:t>
            </a:r>
            <a:r>
              <a:rPr lang="en-GB" dirty="0"/>
              <a:t>allow us to </a:t>
            </a:r>
            <a:r>
              <a:rPr lang="en-GB" b="1" dirty="0"/>
              <a:t>approximate</a:t>
            </a:r>
            <a:r>
              <a:rPr lang="en-GB" dirty="0"/>
              <a:t> arbitrarily complex functions</a:t>
            </a:r>
          </a:p>
        </p:txBody>
      </p:sp>
    </p:spTree>
    <p:extLst>
      <p:ext uri="{BB962C8B-B14F-4D97-AF65-F5344CB8AC3E}">
        <p14:creationId xmlns:p14="http://schemas.microsoft.com/office/powerpoint/2010/main" val="858504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402CF-6A15-DF64-12DB-A8196CF5E508}"/>
              </a:ext>
            </a:extLst>
          </p:cNvPr>
          <p:cNvSpPr>
            <a:spLocks noGrp="1"/>
          </p:cNvSpPr>
          <p:nvPr>
            <p:ph type="title"/>
          </p:nvPr>
        </p:nvSpPr>
        <p:spPr>
          <a:xfrm>
            <a:off x="379708" y="575950"/>
            <a:ext cx="8342142" cy="635400"/>
          </a:xfrm>
        </p:spPr>
        <p:txBody>
          <a:bodyPr>
            <a:normAutofit fontScale="90000"/>
          </a:bodyPr>
          <a:lstStyle/>
          <a:p>
            <a:r>
              <a:rPr lang="en-GB" dirty="0"/>
              <a:t>What types of activation functions are there and how do we pick one? </a:t>
            </a:r>
          </a:p>
        </p:txBody>
      </p:sp>
      <p:pic>
        <p:nvPicPr>
          <p:cNvPr id="5" name="Picture 4">
            <a:extLst>
              <a:ext uri="{FF2B5EF4-FFF2-40B4-BE49-F238E27FC236}">
                <a16:creationId xmlns:a16="http://schemas.microsoft.com/office/drawing/2014/main" id="{718716EB-1507-57F5-B6E4-85AA5402C1D1}"/>
              </a:ext>
            </a:extLst>
          </p:cNvPr>
          <p:cNvPicPr>
            <a:picLocks noChangeAspect="1"/>
          </p:cNvPicPr>
          <p:nvPr/>
        </p:nvPicPr>
        <p:blipFill>
          <a:blip r:embed="rId2"/>
          <a:srcRect l="11735" r="49796" b="22505"/>
          <a:stretch/>
        </p:blipFill>
        <p:spPr>
          <a:xfrm>
            <a:off x="891153" y="1685969"/>
            <a:ext cx="2564970" cy="1805902"/>
          </a:xfrm>
          <a:prstGeom prst="rect">
            <a:avLst/>
          </a:prstGeom>
        </p:spPr>
      </p:pic>
      <p:sp>
        <p:nvSpPr>
          <p:cNvPr id="6" name="TextBox 5">
            <a:extLst>
              <a:ext uri="{FF2B5EF4-FFF2-40B4-BE49-F238E27FC236}">
                <a16:creationId xmlns:a16="http://schemas.microsoft.com/office/drawing/2014/main" id="{F37D7CA4-8030-F89D-A11E-AF6EBAD0909D}"/>
              </a:ext>
            </a:extLst>
          </p:cNvPr>
          <p:cNvSpPr txBox="1"/>
          <p:nvPr/>
        </p:nvSpPr>
        <p:spPr>
          <a:xfrm>
            <a:off x="379708" y="3564680"/>
            <a:ext cx="4285282" cy="1169551"/>
          </a:xfrm>
          <a:prstGeom prst="rect">
            <a:avLst/>
          </a:prstGeom>
          <a:solidFill>
            <a:schemeClr val="bg1"/>
          </a:solidFill>
        </p:spPr>
        <p:txBody>
          <a:bodyPr wrap="square" rtlCol="0">
            <a:spAutoFit/>
          </a:bodyPr>
          <a:lstStyle/>
          <a:p>
            <a:r>
              <a:rPr lang="en-GB" b="1" dirty="0"/>
              <a:t>Sigmoid</a:t>
            </a:r>
            <a:r>
              <a:rPr lang="en-GB" dirty="0"/>
              <a:t> non-linearity squashes the numbers to range between [0,1]. </a:t>
            </a:r>
          </a:p>
          <a:p>
            <a:endParaRPr lang="en-GB" dirty="0"/>
          </a:p>
          <a:p>
            <a:r>
              <a:rPr lang="en-GB" dirty="0"/>
              <a:t>Used for models where we have to predict the probability as an output</a:t>
            </a:r>
          </a:p>
        </p:txBody>
      </p:sp>
      <p:sp>
        <p:nvSpPr>
          <p:cNvPr id="7" name="TextBox 6">
            <a:extLst>
              <a:ext uri="{FF2B5EF4-FFF2-40B4-BE49-F238E27FC236}">
                <a16:creationId xmlns:a16="http://schemas.microsoft.com/office/drawing/2014/main" id="{9FC16649-C661-0D6B-18FD-9A9B8DF78FC7}"/>
              </a:ext>
            </a:extLst>
          </p:cNvPr>
          <p:cNvSpPr txBox="1"/>
          <p:nvPr/>
        </p:nvSpPr>
        <p:spPr>
          <a:xfrm>
            <a:off x="4747648" y="3564680"/>
            <a:ext cx="4285282" cy="907941"/>
          </a:xfrm>
          <a:prstGeom prst="rect">
            <a:avLst/>
          </a:prstGeom>
          <a:noFill/>
        </p:spPr>
        <p:txBody>
          <a:bodyPr wrap="square" rtlCol="0">
            <a:spAutoFit/>
          </a:bodyPr>
          <a:lstStyle/>
          <a:p>
            <a:r>
              <a:rPr lang="en-GB" b="1" dirty="0"/>
              <a:t>tanh </a:t>
            </a:r>
            <a:r>
              <a:rPr lang="en-GB" dirty="0"/>
              <a:t>non-linearity squashes the numbers to range between [-1,1]</a:t>
            </a:r>
          </a:p>
          <a:p>
            <a:endParaRPr lang="en-GB" dirty="0"/>
          </a:p>
          <a:p>
            <a:r>
              <a:rPr lang="en-GB" sz="1050" dirty="0"/>
              <a:t>Tanh tends to be preferred to sigmoid</a:t>
            </a:r>
          </a:p>
        </p:txBody>
      </p:sp>
      <p:pic>
        <p:nvPicPr>
          <p:cNvPr id="8" name="Picture 7">
            <a:extLst>
              <a:ext uri="{FF2B5EF4-FFF2-40B4-BE49-F238E27FC236}">
                <a16:creationId xmlns:a16="http://schemas.microsoft.com/office/drawing/2014/main" id="{DBE666F0-8BE8-4B65-DDCD-5F7A5822FC94}"/>
              </a:ext>
            </a:extLst>
          </p:cNvPr>
          <p:cNvPicPr>
            <a:picLocks noChangeAspect="1"/>
          </p:cNvPicPr>
          <p:nvPr/>
        </p:nvPicPr>
        <p:blipFill>
          <a:blip r:embed="rId2"/>
          <a:srcRect l="51164" t="1993" r="-1368" b="20512"/>
          <a:stretch/>
        </p:blipFill>
        <p:spPr>
          <a:xfrm>
            <a:off x="5315920" y="1715997"/>
            <a:ext cx="3405930" cy="1837485"/>
          </a:xfrm>
          <a:prstGeom prst="rect">
            <a:avLst/>
          </a:prstGeom>
        </p:spPr>
      </p:pic>
      <p:pic>
        <p:nvPicPr>
          <p:cNvPr id="11" name="Picture 10">
            <a:extLst>
              <a:ext uri="{FF2B5EF4-FFF2-40B4-BE49-F238E27FC236}">
                <a16:creationId xmlns:a16="http://schemas.microsoft.com/office/drawing/2014/main" id="{E07E5182-5B29-8A01-5869-755E35511CD9}"/>
              </a:ext>
            </a:extLst>
          </p:cNvPr>
          <p:cNvPicPr>
            <a:picLocks noChangeAspect="1"/>
          </p:cNvPicPr>
          <p:nvPr/>
        </p:nvPicPr>
        <p:blipFill>
          <a:blip r:embed="rId3"/>
          <a:stretch>
            <a:fillRect/>
          </a:stretch>
        </p:blipFill>
        <p:spPr>
          <a:xfrm>
            <a:off x="479089" y="1622833"/>
            <a:ext cx="1318614" cy="510121"/>
          </a:xfrm>
          <a:prstGeom prst="rect">
            <a:avLst/>
          </a:prstGeom>
        </p:spPr>
      </p:pic>
      <p:pic>
        <p:nvPicPr>
          <p:cNvPr id="13" name="Picture 12">
            <a:extLst>
              <a:ext uri="{FF2B5EF4-FFF2-40B4-BE49-F238E27FC236}">
                <a16:creationId xmlns:a16="http://schemas.microsoft.com/office/drawing/2014/main" id="{E4FF1A2F-EA43-105A-2AFF-E9C12CC8CFD3}"/>
              </a:ext>
            </a:extLst>
          </p:cNvPr>
          <p:cNvPicPr>
            <a:picLocks noChangeAspect="1"/>
          </p:cNvPicPr>
          <p:nvPr/>
        </p:nvPicPr>
        <p:blipFill>
          <a:blip r:embed="rId4"/>
          <a:stretch>
            <a:fillRect/>
          </a:stretch>
        </p:blipFill>
        <p:spPr>
          <a:xfrm>
            <a:off x="4866077" y="1623296"/>
            <a:ext cx="1309869" cy="509658"/>
          </a:xfrm>
          <a:prstGeom prst="rect">
            <a:avLst/>
          </a:prstGeom>
        </p:spPr>
      </p:pic>
    </p:spTree>
    <p:extLst>
      <p:ext uri="{BB962C8B-B14F-4D97-AF65-F5344CB8AC3E}">
        <p14:creationId xmlns:p14="http://schemas.microsoft.com/office/powerpoint/2010/main" val="2746410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BB3AB-A588-E553-60B7-E6D2F6CEA3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EB4F79-9064-0824-5376-16E72EC8F2E5}"/>
              </a:ext>
            </a:extLst>
          </p:cNvPr>
          <p:cNvSpPr>
            <a:spLocks noGrp="1"/>
          </p:cNvSpPr>
          <p:nvPr>
            <p:ph type="title"/>
          </p:nvPr>
        </p:nvSpPr>
        <p:spPr>
          <a:xfrm>
            <a:off x="379708" y="575950"/>
            <a:ext cx="8342142" cy="635400"/>
          </a:xfrm>
        </p:spPr>
        <p:txBody>
          <a:bodyPr>
            <a:normAutofit fontScale="90000"/>
          </a:bodyPr>
          <a:lstStyle/>
          <a:p>
            <a:r>
              <a:rPr lang="en-GB" dirty="0"/>
              <a:t>What types of activation functions are there and how do we pick one? </a:t>
            </a:r>
          </a:p>
        </p:txBody>
      </p:sp>
      <p:pic>
        <p:nvPicPr>
          <p:cNvPr id="5" name="Picture 4">
            <a:extLst>
              <a:ext uri="{FF2B5EF4-FFF2-40B4-BE49-F238E27FC236}">
                <a16:creationId xmlns:a16="http://schemas.microsoft.com/office/drawing/2014/main" id="{63DA23F1-B492-69B2-63AA-1A9B75DD4220}"/>
              </a:ext>
            </a:extLst>
          </p:cNvPr>
          <p:cNvPicPr>
            <a:picLocks noChangeAspect="1"/>
          </p:cNvPicPr>
          <p:nvPr/>
        </p:nvPicPr>
        <p:blipFill>
          <a:blip r:embed="rId2"/>
          <a:srcRect l="11735" r="49796" b="22505"/>
          <a:stretch/>
        </p:blipFill>
        <p:spPr>
          <a:xfrm>
            <a:off x="1223663" y="1715997"/>
            <a:ext cx="1972959" cy="1389089"/>
          </a:xfrm>
          <a:prstGeom prst="rect">
            <a:avLst/>
          </a:prstGeom>
        </p:spPr>
      </p:pic>
      <p:pic>
        <p:nvPicPr>
          <p:cNvPr id="8" name="Picture 7">
            <a:extLst>
              <a:ext uri="{FF2B5EF4-FFF2-40B4-BE49-F238E27FC236}">
                <a16:creationId xmlns:a16="http://schemas.microsoft.com/office/drawing/2014/main" id="{AF0F3D5D-E127-2B74-9BED-C731AF4FE59F}"/>
              </a:ext>
            </a:extLst>
          </p:cNvPr>
          <p:cNvPicPr>
            <a:picLocks noChangeAspect="1"/>
          </p:cNvPicPr>
          <p:nvPr/>
        </p:nvPicPr>
        <p:blipFill>
          <a:blip r:embed="rId2"/>
          <a:srcRect l="51164" t="1993" r="-1368" b="20512"/>
          <a:stretch/>
        </p:blipFill>
        <p:spPr>
          <a:xfrm>
            <a:off x="5554414" y="1715997"/>
            <a:ext cx="2728085" cy="1471791"/>
          </a:xfrm>
          <a:prstGeom prst="rect">
            <a:avLst/>
          </a:prstGeom>
        </p:spPr>
      </p:pic>
      <p:pic>
        <p:nvPicPr>
          <p:cNvPr id="9" name="Picture 8">
            <a:extLst>
              <a:ext uri="{FF2B5EF4-FFF2-40B4-BE49-F238E27FC236}">
                <a16:creationId xmlns:a16="http://schemas.microsoft.com/office/drawing/2014/main" id="{4B0D266D-1ADC-E78B-2F96-A9ECCE538DF1}"/>
              </a:ext>
            </a:extLst>
          </p:cNvPr>
          <p:cNvPicPr>
            <a:picLocks noChangeAspect="1"/>
          </p:cNvPicPr>
          <p:nvPr/>
        </p:nvPicPr>
        <p:blipFill>
          <a:blip r:embed="rId3"/>
          <a:srcRect l="8098" t="15837" r="8100" b="15617"/>
          <a:stretch/>
        </p:blipFill>
        <p:spPr>
          <a:xfrm>
            <a:off x="660398" y="3215120"/>
            <a:ext cx="3344825" cy="1411819"/>
          </a:xfrm>
          <a:prstGeom prst="rect">
            <a:avLst/>
          </a:prstGeom>
        </p:spPr>
      </p:pic>
      <p:pic>
        <p:nvPicPr>
          <p:cNvPr id="11" name="Picture 10">
            <a:extLst>
              <a:ext uri="{FF2B5EF4-FFF2-40B4-BE49-F238E27FC236}">
                <a16:creationId xmlns:a16="http://schemas.microsoft.com/office/drawing/2014/main" id="{9B38DD90-88F2-04E1-926A-9B1884CB7067}"/>
              </a:ext>
            </a:extLst>
          </p:cNvPr>
          <p:cNvPicPr>
            <a:picLocks noChangeAspect="1"/>
          </p:cNvPicPr>
          <p:nvPr/>
        </p:nvPicPr>
        <p:blipFill>
          <a:blip r:embed="rId4"/>
          <a:srcRect l="8181" t="16777" r="13383" b="16882"/>
          <a:stretch/>
        </p:blipFill>
        <p:spPr>
          <a:xfrm>
            <a:off x="4952789" y="3215120"/>
            <a:ext cx="3418174" cy="1411819"/>
          </a:xfrm>
          <a:prstGeom prst="rect">
            <a:avLst/>
          </a:prstGeom>
        </p:spPr>
      </p:pic>
      <p:sp>
        <p:nvSpPr>
          <p:cNvPr id="12" name="Rectangle 11">
            <a:extLst>
              <a:ext uri="{FF2B5EF4-FFF2-40B4-BE49-F238E27FC236}">
                <a16:creationId xmlns:a16="http://schemas.microsoft.com/office/drawing/2014/main" id="{CEE9B1CE-F1EC-C825-79A4-9E8E1BF6C857}"/>
              </a:ext>
            </a:extLst>
          </p:cNvPr>
          <p:cNvSpPr/>
          <p:nvPr/>
        </p:nvSpPr>
        <p:spPr>
          <a:xfrm>
            <a:off x="1700331" y="3937210"/>
            <a:ext cx="1110882" cy="158697"/>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D97B9E34-980C-B43F-79AB-6F690540AC77}"/>
              </a:ext>
            </a:extLst>
          </p:cNvPr>
          <p:cNvSpPr/>
          <p:nvPr/>
        </p:nvSpPr>
        <p:spPr>
          <a:xfrm>
            <a:off x="6113632" y="3884311"/>
            <a:ext cx="991229" cy="132247"/>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1549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3FDEF-5532-01C1-45C7-236C79D35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7CE56-8039-107D-BF91-5CD683C6F2F8}"/>
              </a:ext>
            </a:extLst>
          </p:cNvPr>
          <p:cNvSpPr>
            <a:spLocks noGrp="1"/>
          </p:cNvSpPr>
          <p:nvPr>
            <p:ph type="title"/>
          </p:nvPr>
        </p:nvSpPr>
        <p:spPr>
          <a:xfrm>
            <a:off x="379708" y="575950"/>
            <a:ext cx="8342142" cy="635400"/>
          </a:xfrm>
        </p:spPr>
        <p:txBody>
          <a:bodyPr>
            <a:normAutofit fontScale="90000"/>
          </a:bodyPr>
          <a:lstStyle/>
          <a:p>
            <a:r>
              <a:rPr lang="en-GB" dirty="0"/>
              <a:t>What types of activation functions are there and how do we pick one? </a:t>
            </a:r>
          </a:p>
        </p:txBody>
      </p:sp>
      <p:pic>
        <p:nvPicPr>
          <p:cNvPr id="4" name="Picture 3">
            <a:extLst>
              <a:ext uri="{FF2B5EF4-FFF2-40B4-BE49-F238E27FC236}">
                <a16:creationId xmlns:a16="http://schemas.microsoft.com/office/drawing/2014/main" id="{7EDCF307-9942-E390-1CF2-F2A43732B7AE}"/>
              </a:ext>
            </a:extLst>
          </p:cNvPr>
          <p:cNvPicPr>
            <a:picLocks noChangeAspect="1"/>
          </p:cNvPicPr>
          <p:nvPr/>
        </p:nvPicPr>
        <p:blipFill>
          <a:blip r:embed="rId2"/>
          <a:stretch>
            <a:fillRect/>
          </a:stretch>
        </p:blipFill>
        <p:spPr>
          <a:xfrm>
            <a:off x="2059873" y="1586328"/>
            <a:ext cx="5024253" cy="2981222"/>
          </a:xfrm>
          <a:prstGeom prst="rect">
            <a:avLst/>
          </a:prstGeom>
        </p:spPr>
      </p:pic>
    </p:spTree>
    <p:extLst>
      <p:ext uri="{BB962C8B-B14F-4D97-AF65-F5344CB8AC3E}">
        <p14:creationId xmlns:p14="http://schemas.microsoft.com/office/powerpoint/2010/main" val="747164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3E1E5-2C67-B2E6-193A-0783357F65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D38AA-6637-2D73-1E2F-B9DE2FA245AD}"/>
              </a:ext>
            </a:extLst>
          </p:cNvPr>
          <p:cNvSpPr>
            <a:spLocks noGrp="1"/>
          </p:cNvSpPr>
          <p:nvPr>
            <p:ph type="title"/>
          </p:nvPr>
        </p:nvSpPr>
        <p:spPr>
          <a:xfrm>
            <a:off x="379708" y="575950"/>
            <a:ext cx="8342142" cy="635400"/>
          </a:xfrm>
        </p:spPr>
        <p:txBody>
          <a:bodyPr>
            <a:normAutofit fontScale="90000"/>
          </a:bodyPr>
          <a:lstStyle/>
          <a:p>
            <a:r>
              <a:rPr lang="en-GB" dirty="0"/>
              <a:t>What types of activation functions are there and how do we pick one? </a:t>
            </a:r>
          </a:p>
        </p:txBody>
      </p:sp>
      <p:sp>
        <p:nvSpPr>
          <p:cNvPr id="6" name="TextBox 5">
            <a:extLst>
              <a:ext uri="{FF2B5EF4-FFF2-40B4-BE49-F238E27FC236}">
                <a16:creationId xmlns:a16="http://schemas.microsoft.com/office/drawing/2014/main" id="{AE2424EF-39B2-5F30-D506-F0F2FB9B7A49}"/>
              </a:ext>
            </a:extLst>
          </p:cNvPr>
          <p:cNvSpPr txBox="1"/>
          <p:nvPr/>
        </p:nvSpPr>
        <p:spPr>
          <a:xfrm>
            <a:off x="4045057" y="1736913"/>
            <a:ext cx="4285282" cy="738664"/>
          </a:xfrm>
          <a:prstGeom prst="rect">
            <a:avLst/>
          </a:prstGeom>
          <a:noFill/>
        </p:spPr>
        <p:txBody>
          <a:bodyPr wrap="square" rtlCol="0">
            <a:spAutoFit/>
          </a:bodyPr>
          <a:lstStyle/>
          <a:p>
            <a:r>
              <a:rPr lang="en-GB" b="1" dirty="0" err="1"/>
              <a:t>ReLu</a:t>
            </a:r>
            <a:r>
              <a:rPr lang="en-GB" b="1" dirty="0"/>
              <a:t> </a:t>
            </a:r>
            <a:r>
              <a:rPr lang="en-GB" dirty="0"/>
              <a:t> (Rectified Linear Unit) activation function is zero when x &lt; 0 and then linear with slope 1 when </a:t>
            </a:r>
          </a:p>
          <a:p>
            <a:r>
              <a:rPr lang="en-GB" dirty="0"/>
              <a:t>x &gt; 0 </a:t>
            </a:r>
          </a:p>
        </p:txBody>
      </p:sp>
      <p:sp>
        <p:nvSpPr>
          <p:cNvPr id="7" name="TextBox 6">
            <a:extLst>
              <a:ext uri="{FF2B5EF4-FFF2-40B4-BE49-F238E27FC236}">
                <a16:creationId xmlns:a16="http://schemas.microsoft.com/office/drawing/2014/main" id="{12512213-B230-5438-6DAB-BD49AAF239AF}"/>
              </a:ext>
            </a:extLst>
          </p:cNvPr>
          <p:cNvSpPr txBox="1"/>
          <p:nvPr/>
        </p:nvSpPr>
        <p:spPr>
          <a:xfrm>
            <a:off x="4778644" y="3902250"/>
            <a:ext cx="4285282" cy="307777"/>
          </a:xfrm>
          <a:prstGeom prst="rect">
            <a:avLst/>
          </a:prstGeom>
          <a:noFill/>
        </p:spPr>
        <p:txBody>
          <a:bodyPr wrap="square" rtlCol="0">
            <a:spAutoFit/>
          </a:bodyPr>
          <a:lstStyle/>
          <a:p>
            <a:r>
              <a:rPr lang="en-GB" dirty="0"/>
              <a:t> </a:t>
            </a:r>
          </a:p>
        </p:txBody>
      </p:sp>
      <p:pic>
        <p:nvPicPr>
          <p:cNvPr id="4" name="Picture 3">
            <a:extLst>
              <a:ext uri="{FF2B5EF4-FFF2-40B4-BE49-F238E27FC236}">
                <a16:creationId xmlns:a16="http://schemas.microsoft.com/office/drawing/2014/main" id="{DB3F95E5-E5BA-DF4D-A62F-FC44769361AC}"/>
              </a:ext>
            </a:extLst>
          </p:cNvPr>
          <p:cNvPicPr>
            <a:picLocks noChangeAspect="1"/>
          </p:cNvPicPr>
          <p:nvPr/>
        </p:nvPicPr>
        <p:blipFill>
          <a:blip r:embed="rId2"/>
          <a:srcRect l="11786" t="11793" r="49876" b="22337"/>
          <a:stretch/>
        </p:blipFill>
        <p:spPr>
          <a:xfrm>
            <a:off x="559462" y="2013071"/>
            <a:ext cx="2882684" cy="2043067"/>
          </a:xfrm>
          <a:prstGeom prst="rect">
            <a:avLst/>
          </a:prstGeom>
        </p:spPr>
      </p:pic>
      <p:sp>
        <p:nvSpPr>
          <p:cNvPr id="9" name="TextBox 8">
            <a:extLst>
              <a:ext uri="{FF2B5EF4-FFF2-40B4-BE49-F238E27FC236}">
                <a16:creationId xmlns:a16="http://schemas.microsoft.com/office/drawing/2014/main" id="{F606AA4E-11C9-85FA-703A-4FF7106E8C22}"/>
              </a:ext>
            </a:extLst>
          </p:cNvPr>
          <p:cNvSpPr txBox="1"/>
          <p:nvPr/>
        </p:nvSpPr>
        <p:spPr>
          <a:xfrm>
            <a:off x="4581776" y="2570781"/>
            <a:ext cx="3944318" cy="1569660"/>
          </a:xfrm>
          <a:prstGeom prst="rect">
            <a:avLst/>
          </a:prstGeom>
          <a:noFill/>
        </p:spPr>
        <p:txBody>
          <a:bodyPr wrap="square" rtlCol="0">
            <a:spAutoFit/>
          </a:bodyPr>
          <a:lstStyle/>
          <a:p>
            <a:pPr marL="285750" indent="-285750">
              <a:buFont typeface="Arial" panose="020B0604020202020204" pitchFamily="34" charset="0"/>
              <a:buChar char="•"/>
            </a:pPr>
            <a:r>
              <a:rPr lang="en-GB" sz="1200" b="1" dirty="0" err="1"/>
              <a:t>ReLu</a:t>
            </a:r>
            <a:r>
              <a:rPr lang="en-GB" sz="1200" b="1" dirty="0"/>
              <a:t> speeds up</a:t>
            </a:r>
            <a:r>
              <a:rPr lang="en-GB" sz="1200" dirty="0"/>
              <a:t> the calculations up to 6x compared to </a:t>
            </a:r>
            <a:r>
              <a:rPr lang="en-GB" sz="1200" b="1" dirty="0"/>
              <a:t>tanh</a:t>
            </a:r>
          </a:p>
          <a:p>
            <a:pPr marL="285750" indent="-285750">
              <a:buFont typeface="Arial" panose="020B0604020202020204" pitchFamily="34" charset="0"/>
              <a:buChar char="•"/>
            </a:pPr>
            <a:endParaRPr lang="en-GB" sz="1200" b="1" dirty="0"/>
          </a:p>
          <a:p>
            <a:pPr marL="285750" indent="-285750">
              <a:buFont typeface="Arial" panose="020B0604020202020204" pitchFamily="34" charset="0"/>
              <a:buChar char="•"/>
            </a:pPr>
            <a:r>
              <a:rPr lang="en-GB" sz="1200" b="1" dirty="0" err="1"/>
              <a:t>ReLU</a:t>
            </a:r>
            <a:r>
              <a:rPr lang="en-GB" sz="1200" b="1" dirty="0"/>
              <a:t> units </a:t>
            </a:r>
            <a:r>
              <a:rPr lang="en-GB" sz="1200" dirty="0"/>
              <a:t>can be fragile during training and can </a:t>
            </a:r>
            <a:r>
              <a:rPr lang="en-GB" sz="1200" b="1" dirty="0"/>
              <a:t>“die</a:t>
            </a:r>
            <a:r>
              <a:rPr lang="en-GB" sz="1200" dirty="0"/>
              <a:t>”. (i.e. neurons that never activate across the entire training dataset) if the learning rate is set too high. </a:t>
            </a:r>
            <a:r>
              <a:rPr lang="en-GB" sz="1200" b="1" dirty="0"/>
              <a:t>With a proper setting of the learning rate this is less frequently an issue.</a:t>
            </a:r>
          </a:p>
        </p:txBody>
      </p:sp>
      <p:sp>
        <p:nvSpPr>
          <p:cNvPr id="11" name="TextBox 10">
            <a:extLst>
              <a:ext uri="{FF2B5EF4-FFF2-40B4-BE49-F238E27FC236}">
                <a16:creationId xmlns:a16="http://schemas.microsoft.com/office/drawing/2014/main" id="{25C8577B-9145-FB3C-5E0C-6D7AA065F049}"/>
              </a:ext>
            </a:extLst>
          </p:cNvPr>
          <p:cNvSpPr txBox="1"/>
          <p:nvPr/>
        </p:nvSpPr>
        <p:spPr>
          <a:xfrm>
            <a:off x="465015" y="1736913"/>
            <a:ext cx="1246554" cy="307777"/>
          </a:xfrm>
          <a:prstGeom prst="rect">
            <a:avLst/>
          </a:prstGeom>
          <a:noFill/>
        </p:spPr>
        <p:txBody>
          <a:bodyPr wrap="square">
            <a:spAutoFit/>
          </a:bodyPr>
          <a:lstStyle/>
          <a:p>
            <a:r>
              <a:rPr lang="en-GB" b="1" i="0" u="none" strike="noStrike" dirty="0">
                <a:solidFill>
                  <a:srgbClr val="000000"/>
                </a:solidFill>
                <a:effectLst/>
                <a:latin typeface="MathJax_Math-italic"/>
              </a:rPr>
              <a:t>f</a:t>
            </a:r>
            <a:r>
              <a:rPr lang="en-GB" b="1" i="0" u="none" strike="noStrike" dirty="0">
                <a:solidFill>
                  <a:srgbClr val="000000"/>
                </a:solidFill>
                <a:effectLst/>
                <a:latin typeface="MathJax_Main"/>
              </a:rPr>
              <a:t>(</a:t>
            </a:r>
            <a:r>
              <a:rPr lang="en-GB" b="1" i="0" u="none" strike="noStrike" dirty="0">
                <a:solidFill>
                  <a:srgbClr val="000000"/>
                </a:solidFill>
                <a:effectLst/>
                <a:latin typeface="MathJax_Math-italic"/>
              </a:rPr>
              <a:t>x</a:t>
            </a:r>
            <a:r>
              <a:rPr lang="en-GB" b="1" i="0" u="none" strike="noStrike" dirty="0">
                <a:solidFill>
                  <a:srgbClr val="000000"/>
                </a:solidFill>
                <a:effectLst/>
                <a:latin typeface="MathJax_Main"/>
              </a:rPr>
              <a:t>)=max(0,</a:t>
            </a:r>
            <a:r>
              <a:rPr lang="en-GB" b="1" i="0" u="none" strike="noStrike" dirty="0">
                <a:solidFill>
                  <a:srgbClr val="000000"/>
                </a:solidFill>
                <a:effectLst/>
                <a:latin typeface="MathJax_Math-italic"/>
              </a:rPr>
              <a:t>x</a:t>
            </a:r>
            <a:r>
              <a:rPr lang="en-GB" b="1" i="0" u="none" strike="noStrike" dirty="0">
                <a:solidFill>
                  <a:srgbClr val="000000"/>
                </a:solidFill>
                <a:effectLst/>
                <a:latin typeface="MathJax_Main"/>
              </a:rPr>
              <a:t>)</a:t>
            </a:r>
            <a:endParaRPr lang="en-GB" b="1" dirty="0"/>
          </a:p>
        </p:txBody>
      </p:sp>
      <p:pic>
        <p:nvPicPr>
          <p:cNvPr id="13" name="Picture 12">
            <a:extLst>
              <a:ext uri="{FF2B5EF4-FFF2-40B4-BE49-F238E27FC236}">
                <a16:creationId xmlns:a16="http://schemas.microsoft.com/office/drawing/2014/main" id="{865EBAD4-6BC5-2DF7-BF69-AE1242BDC451}"/>
              </a:ext>
            </a:extLst>
          </p:cNvPr>
          <p:cNvPicPr>
            <a:picLocks noChangeAspect="1"/>
          </p:cNvPicPr>
          <p:nvPr/>
        </p:nvPicPr>
        <p:blipFill>
          <a:blip r:embed="rId3"/>
          <a:stretch>
            <a:fillRect/>
          </a:stretch>
        </p:blipFill>
        <p:spPr>
          <a:xfrm>
            <a:off x="465015" y="2090339"/>
            <a:ext cx="1402776" cy="640050"/>
          </a:xfrm>
          <a:prstGeom prst="rect">
            <a:avLst/>
          </a:prstGeom>
        </p:spPr>
      </p:pic>
    </p:spTree>
    <p:extLst>
      <p:ext uri="{BB962C8B-B14F-4D97-AF65-F5344CB8AC3E}">
        <p14:creationId xmlns:p14="http://schemas.microsoft.com/office/powerpoint/2010/main" val="14705868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52B6A-6DD5-7813-01BE-5ED94EBC9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F06B6-82C4-2855-92B8-411F8D3BCC44}"/>
              </a:ext>
            </a:extLst>
          </p:cNvPr>
          <p:cNvSpPr>
            <a:spLocks noGrp="1"/>
          </p:cNvSpPr>
          <p:nvPr>
            <p:ph type="title"/>
          </p:nvPr>
        </p:nvSpPr>
        <p:spPr>
          <a:xfrm>
            <a:off x="379708" y="575950"/>
            <a:ext cx="8342142" cy="635400"/>
          </a:xfrm>
        </p:spPr>
        <p:txBody>
          <a:bodyPr>
            <a:normAutofit fontScale="90000"/>
          </a:bodyPr>
          <a:lstStyle/>
          <a:p>
            <a:r>
              <a:rPr lang="en-GB" dirty="0"/>
              <a:t>What types of activation functions are there and how do we pick one? </a:t>
            </a:r>
          </a:p>
        </p:txBody>
      </p:sp>
      <p:sp>
        <p:nvSpPr>
          <p:cNvPr id="6" name="TextBox 5">
            <a:extLst>
              <a:ext uri="{FF2B5EF4-FFF2-40B4-BE49-F238E27FC236}">
                <a16:creationId xmlns:a16="http://schemas.microsoft.com/office/drawing/2014/main" id="{48331974-7382-3847-E6C7-1CBAC7CE1FBE}"/>
              </a:ext>
            </a:extLst>
          </p:cNvPr>
          <p:cNvSpPr txBox="1"/>
          <p:nvPr/>
        </p:nvSpPr>
        <p:spPr>
          <a:xfrm>
            <a:off x="4045057" y="1736913"/>
            <a:ext cx="4285282" cy="738664"/>
          </a:xfrm>
          <a:prstGeom prst="rect">
            <a:avLst/>
          </a:prstGeom>
          <a:noFill/>
        </p:spPr>
        <p:txBody>
          <a:bodyPr wrap="square" rtlCol="0">
            <a:spAutoFit/>
          </a:bodyPr>
          <a:lstStyle/>
          <a:p>
            <a:r>
              <a:rPr lang="en-GB" b="1" dirty="0" err="1"/>
              <a:t>ReLu</a:t>
            </a:r>
            <a:r>
              <a:rPr lang="en-GB" b="1" dirty="0"/>
              <a:t> </a:t>
            </a:r>
            <a:r>
              <a:rPr lang="en-GB" dirty="0"/>
              <a:t> (Rectified Linear Unit) activation function is zero when x &lt; 0 and then linear with slope 1 when </a:t>
            </a:r>
          </a:p>
          <a:p>
            <a:r>
              <a:rPr lang="en-GB" dirty="0"/>
              <a:t>x &gt; 0 </a:t>
            </a:r>
          </a:p>
        </p:txBody>
      </p:sp>
      <p:sp>
        <p:nvSpPr>
          <p:cNvPr id="7" name="TextBox 6">
            <a:extLst>
              <a:ext uri="{FF2B5EF4-FFF2-40B4-BE49-F238E27FC236}">
                <a16:creationId xmlns:a16="http://schemas.microsoft.com/office/drawing/2014/main" id="{B566C8B5-2C84-7714-C0C3-D95A16F87A50}"/>
              </a:ext>
            </a:extLst>
          </p:cNvPr>
          <p:cNvSpPr txBox="1"/>
          <p:nvPr/>
        </p:nvSpPr>
        <p:spPr>
          <a:xfrm>
            <a:off x="4778644" y="3902250"/>
            <a:ext cx="4285282" cy="307777"/>
          </a:xfrm>
          <a:prstGeom prst="rect">
            <a:avLst/>
          </a:prstGeom>
          <a:noFill/>
        </p:spPr>
        <p:txBody>
          <a:bodyPr wrap="square" rtlCol="0">
            <a:spAutoFit/>
          </a:bodyPr>
          <a:lstStyle/>
          <a:p>
            <a:r>
              <a:rPr lang="en-GB" dirty="0"/>
              <a:t> </a:t>
            </a:r>
          </a:p>
        </p:txBody>
      </p:sp>
      <p:pic>
        <p:nvPicPr>
          <p:cNvPr id="4" name="Picture 3">
            <a:extLst>
              <a:ext uri="{FF2B5EF4-FFF2-40B4-BE49-F238E27FC236}">
                <a16:creationId xmlns:a16="http://schemas.microsoft.com/office/drawing/2014/main" id="{DDC38278-764F-D4AE-5028-D296E806143A}"/>
              </a:ext>
            </a:extLst>
          </p:cNvPr>
          <p:cNvPicPr>
            <a:picLocks noChangeAspect="1"/>
          </p:cNvPicPr>
          <p:nvPr/>
        </p:nvPicPr>
        <p:blipFill>
          <a:blip r:embed="rId2"/>
          <a:srcRect l="11786" t="11793" r="49876" b="22337"/>
          <a:stretch/>
        </p:blipFill>
        <p:spPr>
          <a:xfrm>
            <a:off x="559462" y="2013071"/>
            <a:ext cx="2882684" cy="2043067"/>
          </a:xfrm>
          <a:prstGeom prst="rect">
            <a:avLst/>
          </a:prstGeom>
        </p:spPr>
      </p:pic>
      <p:sp>
        <p:nvSpPr>
          <p:cNvPr id="11" name="TextBox 10">
            <a:extLst>
              <a:ext uri="{FF2B5EF4-FFF2-40B4-BE49-F238E27FC236}">
                <a16:creationId xmlns:a16="http://schemas.microsoft.com/office/drawing/2014/main" id="{8CAC0B93-D8C8-FEA8-0B69-0C3F7EB990D7}"/>
              </a:ext>
            </a:extLst>
          </p:cNvPr>
          <p:cNvSpPr txBox="1"/>
          <p:nvPr/>
        </p:nvSpPr>
        <p:spPr>
          <a:xfrm>
            <a:off x="465015" y="1736913"/>
            <a:ext cx="1246554" cy="307777"/>
          </a:xfrm>
          <a:prstGeom prst="rect">
            <a:avLst/>
          </a:prstGeom>
          <a:noFill/>
        </p:spPr>
        <p:txBody>
          <a:bodyPr wrap="square">
            <a:spAutoFit/>
          </a:bodyPr>
          <a:lstStyle/>
          <a:p>
            <a:r>
              <a:rPr lang="en-GB" b="1" i="0" u="none" strike="noStrike" dirty="0">
                <a:solidFill>
                  <a:srgbClr val="000000"/>
                </a:solidFill>
                <a:effectLst/>
                <a:latin typeface="MathJax_Math-italic"/>
              </a:rPr>
              <a:t>f</a:t>
            </a:r>
            <a:r>
              <a:rPr lang="en-GB" b="1" i="0" u="none" strike="noStrike" dirty="0">
                <a:solidFill>
                  <a:srgbClr val="000000"/>
                </a:solidFill>
                <a:effectLst/>
                <a:latin typeface="MathJax_Main"/>
              </a:rPr>
              <a:t>(</a:t>
            </a:r>
            <a:r>
              <a:rPr lang="en-GB" b="1" i="0" u="none" strike="noStrike" dirty="0">
                <a:solidFill>
                  <a:srgbClr val="000000"/>
                </a:solidFill>
                <a:effectLst/>
                <a:latin typeface="MathJax_Math-italic"/>
              </a:rPr>
              <a:t>x</a:t>
            </a:r>
            <a:r>
              <a:rPr lang="en-GB" b="1" i="0" u="none" strike="noStrike" dirty="0">
                <a:solidFill>
                  <a:srgbClr val="000000"/>
                </a:solidFill>
                <a:effectLst/>
                <a:latin typeface="MathJax_Main"/>
              </a:rPr>
              <a:t>)=max(0,</a:t>
            </a:r>
            <a:r>
              <a:rPr lang="en-GB" b="1" i="0" u="none" strike="noStrike" dirty="0">
                <a:solidFill>
                  <a:srgbClr val="000000"/>
                </a:solidFill>
                <a:effectLst/>
                <a:latin typeface="MathJax_Math-italic"/>
              </a:rPr>
              <a:t>x</a:t>
            </a:r>
            <a:r>
              <a:rPr lang="en-GB" b="1" i="0" u="none" strike="noStrike" dirty="0">
                <a:solidFill>
                  <a:srgbClr val="000000"/>
                </a:solidFill>
                <a:effectLst/>
                <a:latin typeface="MathJax_Main"/>
              </a:rPr>
              <a:t>)</a:t>
            </a:r>
            <a:endParaRPr lang="en-GB" b="1" dirty="0"/>
          </a:p>
        </p:txBody>
      </p:sp>
      <p:pic>
        <p:nvPicPr>
          <p:cNvPr id="5" name="Picture 4">
            <a:extLst>
              <a:ext uri="{FF2B5EF4-FFF2-40B4-BE49-F238E27FC236}">
                <a16:creationId xmlns:a16="http://schemas.microsoft.com/office/drawing/2014/main" id="{01DBAF21-BA60-B4C5-C6F2-F8E57B481560}"/>
              </a:ext>
            </a:extLst>
          </p:cNvPr>
          <p:cNvPicPr>
            <a:picLocks noChangeAspect="1"/>
          </p:cNvPicPr>
          <p:nvPr/>
        </p:nvPicPr>
        <p:blipFill>
          <a:blip r:embed="rId3"/>
          <a:stretch>
            <a:fillRect/>
          </a:stretch>
        </p:blipFill>
        <p:spPr>
          <a:xfrm>
            <a:off x="4045057" y="2891301"/>
            <a:ext cx="4581116" cy="1318726"/>
          </a:xfrm>
          <a:prstGeom prst="rect">
            <a:avLst/>
          </a:prstGeom>
        </p:spPr>
      </p:pic>
      <p:sp>
        <p:nvSpPr>
          <p:cNvPr id="8" name="Rectangle 7">
            <a:extLst>
              <a:ext uri="{FF2B5EF4-FFF2-40B4-BE49-F238E27FC236}">
                <a16:creationId xmlns:a16="http://schemas.microsoft.com/office/drawing/2014/main" id="{215413E9-B7BA-6DE0-0FD9-44AE8A93CE3B}"/>
              </a:ext>
            </a:extLst>
          </p:cNvPr>
          <p:cNvSpPr/>
          <p:nvPr/>
        </p:nvSpPr>
        <p:spPr>
          <a:xfrm>
            <a:off x="5237898" y="3600611"/>
            <a:ext cx="991229" cy="132247"/>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85704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A7AE9-9533-EBBF-ED32-496361880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61AED-FA7A-E84F-8D7C-18541096FFB7}"/>
              </a:ext>
            </a:extLst>
          </p:cNvPr>
          <p:cNvSpPr>
            <a:spLocks noGrp="1"/>
          </p:cNvSpPr>
          <p:nvPr>
            <p:ph type="title"/>
          </p:nvPr>
        </p:nvSpPr>
        <p:spPr>
          <a:xfrm>
            <a:off x="379708" y="575950"/>
            <a:ext cx="8342142" cy="635400"/>
          </a:xfrm>
        </p:spPr>
        <p:txBody>
          <a:bodyPr>
            <a:normAutofit fontScale="90000"/>
          </a:bodyPr>
          <a:lstStyle/>
          <a:p>
            <a:r>
              <a:rPr lang="en-GB" dirty="0"/>
              <a:t>What types of activation functions are there and how do we pick one? </a:t>
            </a:r>
          </a:p>
        </p:txBody>
      </p:sp>
      <p:sp>
        <p:nvSpPr>
          <p:cNvPr id="7" name="TextBox 6">
            <a:extLst>
              <a:ext uri="{FF2B5EF4-FFF2-40B4-BE49-F238E27FC236}">
                <a16:creationId xmlns:a16="http://schemas.microsoft.com/office/drawing/2014/main" id="{6E036FF0-39B0-2532-4801-0C86AE117087}"/>
              </a:ext>
            </a:extLst>
          </p:cNvPr>
          <p:cNvSpPr txBox="1"/>
          <p:nvPr/>
        </p:nvSpPr>
        <p:spPr>
          <a:xfrm>
            <a:off x="4778644" y="3902250"/>
            <a:ext cx="4285282" cy="307777"/>
          </a:xfrm>
          <a:prstGeom prst="rect">
            <a:avLst/>
          </a:prstGeom>
          <a:noFill/>
        </p:spPr>
        <p:txBody>
          <a:bodyPr wrap="square" rtlCol="0">
            <a:spAutoFit/>
          </a:bodyPr>
          <a:lstStyle/>
          <a:p>
            <a:r>
              <a:rPr lang="en-GB" dirty="0"/>
              <a:t> </a:t>
            </a:r>
          </a:p>
        </p:txBody>
      </p:sp>
      <p:sp>
        <p:nvSpPr>
          <p:cNvPr id="5" name="TextBox 4">
            <a:extLst>
              <a:ext uri="{FF2B5EF4-FFF2-40B4-BE49-F238E27FC236}">
                <a16:creationId xmlns:a16="http://schemas.microsoft.com/office/drawing/2014/main" id="{25884395-729A-8960-F96D-EBBA279F7DE0}"/>
              </a:ext>
            </a:extLst>
          </p:cNvPr>
          <p:cNvSpPr txBox="1"/>
          <p:nvPr/>
        </p:nvSpPr>
        <p:spPr>
          <a:xfrm>
            <a:off x="4186881" y="1870925"/>
            <a:ext cx="4081397" cy="3108543"/>
          </a:xfrm>
          <a:prstGeom prst="rect">
            <a:avLst/>
          </a:prstGeom>
          <a:noFill/>
        </p:spPr>
        <p:txBody>
          <a:bodyPr wrap="square">
            <a:spAutoFit/>
          </a:bodyPr>
          <a:lstStyle/>
          <a:p>
            <a:pPr marL="285750" indent="-285750">
              <a:buFont typeface="Arial" panose="020B0604020202020204" pitchFamily="34" charset="0"/>
              <a:buChar char="•"/>
            </a:pPr>
            <a:r>
              <a:rPr lang="en-GB" b="1" dirty="0"/>
              <a:t>Leaky </a:t>
            </a:r>
            <a:r>
              <a:rPr lang="en-GB" b="1" dirty="0" err="1"/>
              <a:t>ReLUs</a:t>
            </a:r>
            <a:r>
              <a:rPr lang="en-GB" b="1" dirty="0"/>
              <a:t> </a:t>
            </a:r>
            <a:r>
              <a:rPr lang="en-GB" dirty="0"/>
              <a:t>are one attempt to fix the “dying </a:t>
            </a:r>
            <a:r>
              <a:rPr lang="en-GB" dirty="0" err="1"/>
              <a:t>ReLU</a:t>
            </a:r>
            <a:r>
              <a:rPr lang="en-GB" dirty="0"/>
              <a:t>” problem</a:t>
            </a:r>
            <a:r>
              <a:rPr lang="en-GB" b="1" dirty="0"/>
              <a:t>.</a:t>
            </a:r>
          </a:p>
          <a:p>
            <a:pPr marL="285750" lvl="1" indent="-285750">
              <a:buFont typeface="Arial" panose="020B0604020202020204" pitchFamily="34" charset="0"/>
              <a:buChar char="•"/>
            </a:pPr>
            <a:endParaRPr lang="en-GB" b="1" dirty="0"/>
          </a:p>
          <a:p>
            <a:pPr marL="285750" lvl="2" indent="-285750">
              <a:buFont typeface="Arial" panose="020B0604020202020204" pitchFamily="34" charset="0"/>
              <a:buChar char="•"/>
            </a:pPr>
            <a:r>
              <a:rPr lang="en-GB" dirty="0"/>
              <a:t>Instead of the function being zero when x &lt; 0, a leaky </a:t>
            </a:r>
            <a:r>
              <a:rPr lang="en-GB" dirty="0" err="1"/>
              <a:t>ReLU</a:t>
            </a:r>
            <a:r>
              <a:rPr lang="en-GB" dirty="0"/>
              <a:t> will instead have a small positive slope (of 0.01, or so). That is, the function computes</a:t>
            </a:r>
            <a:r>
              <a:rPr lang="en-GB" b="1" dirty="0"/>
              <a:t> f(x)=1(x&lt;0)(αx)+1(x&gt;=0)(x)  </a:t>
            </a:r>
            <a:r>
              <a:rPr lang="en-GB" dirty="0"/>
              <a:t>where</a:t>
            </a:r>
            <a:r>
              <a:rPr lang="en-GB" b="1" dirty="0"/>
              <a:t> α </a:t>
            </a:r>
            <a:r>
              <a:rPr lang="en-GB" dirty="0"/>
              <a:t>is a small constant</a:t>
            </a:r>
            <a:r>
              <a:rPr lang="en-GB" b="1" dirty="0"/>
              <a:t>.</a:t>
            </a:r>
          </a:p>
          <a:p>
            <a:endParaRPr lang="en-GB" b="1" dirty="0"/>
          </a:p>
          <a:p>
            <a:r>
              <a:rPr lang="en-GB" dirty="0"/>
              <a:t>Other solutions to the “dying </a:t>
            </a:r>
            <a:r>
              <a:rPr lang="en-GB" dirty="0" err="1"/>
              <a:t>ReLU</a:t>
            </a:r>
            <a:r>
              <a:rPr lang="en-GB" dirty="0"/>
              <a:t>” problem include ELUs  (Exponential Linear Units)  and PReLUs (Parametric </a:t>
            </a:r>
            <a:r>
              <a:rPr lang="en-GB" dirty="0" err="1"/>
              <a:t>ReLU</a:t>
            </a:r>
            <a:r>
              <a:rPr lang="en-GB" dirty="0"/>
              <a:t>).</a:t>
            </a:r>
          </a:p>
          <a:p>
            <a:pPr marL="285750" indent="-285750">
              <a:buFont typeface="Arial" panose="020B0604020202020204" pitchFamily="34" charset="0"/>
              <a:buChar char="•"/>
            </a:pPr>
            <a:endParaRPr lang="en-GB" dirty="0"/>
          </a:p>
        </p:txBody>
      </p:sp>
      <p:pic>
        <p:nvPicPr>
          <p:cNvPr id="4099" name="Picture 3" descr="A plot of the leaky ReLU activation function with leak factor 1/10 and ...">
            <a:extLst>
              <a:ext uri="{FF2B5EF4-FFF2-40B4-BE49-F238E27FC236}">
                <a16:creationId xmlns:a16="http://schemas.microsoft.com/office/drawing/2014/main" id="{EAD6DE1D-48E3-8670-DC73-38DC928A8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22" y="2213927"/>
            <a:ext cx="2915978" cy="18422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42EC90E-174D-FF6E-138E-0471FA05FF3A}"/>
              </a:ext>
            </a:extLst>
          </p:cNvPr>
          <p:cNvPicPr>
            <a:picLocks noChangeAspect="1"/>
          </p:cNvPicPr>
          <p:nvPr/>
        </p:nvPicPr>
        <p:blipFill>
          <a:blip r:embed="rId3"/>
          <a:stretch>
            <a:fillRect/>
          </a:stretch>
        </p:blipFill>
        <p:spPr>
          <a:xfrm>
            <a:off x="479684" y="1617997"/>
            <a:ext cx="1372323" cy="505856"/>
          </a:xfrm>
          <a:prstGeom prst="rect">
            <a:avLst/>
          </a:prstGeom>
        </p:spPr>
      </p:pic>
    </p:spTree>
    <p:extLst>
      <p:ext uri="{BB962C8B-B14F-4D97-AF65-F5344CB8AC3E}">
        <p14:creationId xmlns:p14="http://schemas.microsoft.com/office/powerpoint/2010/main" val="1267256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3B0E8-EAE6-F633-FFE6-0A855C845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4AC852-42FD-564A-4878-380EF894B550}"/>
              </a:ext>
            </a:extLst>
          </p:cNvPr>
          <p:cNvSpPr>
            <a:spLocks noGrp="1"/>
          </p:cNvSpPr>
          <p:nvPr>
            <p:ph type="title"/>
          </p:nvPr>
        </p:nvSpPr>
        <p:spPr>
          <a:xfrm>
            <a:off x="379708" y="575950"/>
            <a:ext cx="8342142" cy="635400"/>
          </a:xfrm>
        </p:spPr>
        <p:txBody>
          <a:bodyPr>
            <a:normAutofit fontScale="90000"/>
          </a:bodyPr>
          <a:lstStyle/>
          <a:p>
            <a:r>
              <a:rPr lang="en-GB" dirty="0"/>
              <a:t>What types of activation functions are there and how do we pick one? </a:t>
            </a:r>
          </a:p>
        </p:txBody>
      </p:sp>
      <p:sp>
        <p:nvSpPr>
          <p:cNvPr id="7" name="TextBox 6">
            <a:extLst>
              <a:ext uri="{FF2B5EF4-FFF2-40B4-BE49-F238E27FC236}">
                <a16:creationId xmlns:a16="http://schemas.microsoft.com/office/drawing/2014/main" id="{DE9BF080-3D39-69E8-D3F1-2BE362C22572}"/>
              </a:ext>
            </a:extLst>
          </p:cNvPr>
          <p:cNvSpPr txBox="1"/>
          <p:nvPr/>
        </p:nvSpPr>
        <p:spPr>
          <a:xfrm>
            <a:off x="4778644" y="3902250"/>
            <a:ext cx="4285282" cy="307777"/>
          </a:xfrm>
          <a:prstGeom prst="rect">
            <a:avLst/>
          </a:prstGeom>
          <a:noFill/>
        </p:spPr>
        <p:txBody>
          <a:bodyPr wrap="square" rtlCol="0">
            <a:spAutoFit/>
          </a:bodyPr>
          <a:lstStyle/>
          <a:p>
            <a:r>
              <a:rPr lang="en-GB" dirty="0"/>
              <a:t> </a:t>
            </a:r>
          </a:p>
        </p:txBody>
      </p:sp>
      <p:sp>
        <p:nvSpPr>
          <p:cNvPr id="5" name="TextBox 4">
            <a:extLst>
              <a:ext uri="{FF2B5EF4-FFF2-40B4-BE49-F238E27FC236}">
                <a16:creationId xmlns:a16="http://schemas.microsoft.com/office/drawing/2014/main" id="{14842DFD-614C-1658-229C-6AF29D96D990}"/>
              </a:ext>
            </a:extLst>
          </p:cNvPr>
          <p:cNvSpPr txBox="1"/>
          <p:nvPr/>
        </p:nvSpPr>
        <p:spPr>
          <a:xfrm>
            <a:off x="4186881" y="1870925"/>
            <a:ext cx="4081397" cy="523220"/>
          </a:xfrm>
          <a:prstGeom prst="rect">
            <a:avLst/>
          </a:prstGeom>
          <a:noFill/>
        </p:spPr>
        <p:txBody>
          <a:bodyPr wrap="square">
            <a:spAutoFit/>
          </a:bodyPr>
          <a:lstStyle/>
          <a:p>
            <a:pPr marL="285750" indent="-285750">
              <a:buFont typeface="Arial" panose="020B0604020202020204" pitchFamily="34" charset="0"/>
              <a:buChar char="•"/>
            </a:pPr>
            <a:r>
              <a:rPr lang="en-GB" b="1" dirty="0"/>
              <a:t>Leaky </a:t>
            </a:r>
            <a:r>
              <a:rPr lang="en-GB" b="1" dirty="0" err="1"/>
              <a:t>ReLUs</a:t>
            </a:r>
            <a:r>
              <a:rPr lang="en-GB" b="1" dirty="0"/>
              <a:t> </a:t>
            </a:r>
            <a:r>
              <a:rPr lang="en-GB" dirty="0"/>
              <a:t>are one attempt to fix the “dying </a:t>
            </a:r>
            <a:r>
              <a:rPr lang="en-GB" dirty="0" err="1"/>
              <a:t>ReLU</a:t>
            </a:r>
            <a:r>
              <a:rPr lang="en-GB" dirty="0"/>
              <a:t>” problem</a:t>
            </a:r>
            <a:r>
              <a:rPr lang="en-GB" b="1" dirty="0"/>
              <a:t>.</a:t>
            </a:r>
          </a:p>
        </p:txBody>
      </p:sp>
      <p:pic>
        <p:nvPicPr>
          <p:cNvPr id="4099" name="Picture 3" descr="A plot of the leaky ReLU activation function with leak factor 1/10 and ...">
            <a:extLst>
              <a:ext uri="{FF2B5EF4-FFF2-40B4-BE49-F238E27FC236}">
                <a16:creationId xmlns:a16="http://schemas.microsoft.com/office/drawing/2014/main" id="{6365B4CC-6AA4-E41B-60D4-D92C788DE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22" y="2213927"/>
            <a:ext cx="2915978" cy="18422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08E0B7A-63ED-7EFF-5E97-95D9CC161EE1}"/>
              </a:ext>
            </a:extLst>
          </p:cNvPr>
          <p:cNvPicPr>
            <a:picLocks noChangeAspect="1"/>
          </p:cNvPicPr>
          <p:nvPr/>
        </p:nvPicPr>
        <p:blipFill>
          <a:blip r:embed="rId3"/>
          <a:stretch>
            <a:fillRect/>
          </a:stretch>
        </p:blipFill>
        <p:spPr>
          <a:xfrm>
            <a:off x="4455114" y="2578658"/>
            <a:ext cx="3544929" cy="1988892"/>
          </a:xfrm>
          <a:prstGeom prst="rect">
            <a:avLst/>
          </a:prstGeom>
        </p:spPr>
      </p:pic>
      <p:sp>
        <p:nvSpPr>
          <p:cNvPr id="9" name="Rectangle 8">
            <a:extLst>
              <a:ext uri="{FF2B5EF4-FFF2-40B4-BE49-F238E27FC236}">
                <a16:creationId xmlns:a16="http://schemas.microsoft.com/office/drawing/2014/main" id="{08A12570-031D-C2E7-E8C4-18ED1229676A}"/>
              </a:ext>
            </a:extLst>
          </p:cNvPr>
          <p:cNvSpPr/>
          <p:nvPr/>
        </p:nvSpPr>
        <p:spPr>
          <a:xfrm>
            <a:off x="4634051" y="3594341"/>
            <a:ext cx="922058" cy="100164"/>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3615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8373E-A7B8-48BF-6D4D-4012C23FB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05520-DA71-65DD-A882-48E0E75DDFC3}"/>
              </a:ext>
            </a:extLst>
          </p:cNvPr>
          <p:cNvSpPr>
            <a:spLocks noGrp="1"/>
          </p:cNvSpPr>
          <p:nvPr>
            <p:ph type="title"/>
          </p:nvPr>
        </p:nvSpPr>
        <p:spPr>
          <a:xfrm>
            <a:off x="379708" y="575950"/>
            <a:ext cx="8342142" cy="635400"/>
          </a:xfrm>
        </p:spPr>
        <p:txBody>
          <a:bodyPr>
            <a:normAutofit fontScale="90000"/>
          </a:bodyPr>
          <a:lstStyle/>
          <a:p>
            <a:r>
              <a:rPr lang="en-GB" dirty="0"/>
              <a:t>What types of activation functions are there and how do we pick one? </a:t>
            </a:r>
          </a:p>
        </p:txBody>
      </p:sp>
      <p:sp>
        <p:nvSpPr>
          <p:cNvPr id="5" name="TextBox 4">
            <a:extLst>
              <a:ext uri="{FF2B5EF4-FFF2-40B4-BE49-F238E27FC236}">
                <a16:creationId xmlns:a16="http://schemas.microsoft.com/office/drawing/2014/main" id="{B42680F7-BB70-B680-2428-6D9E217A55F1}"/>
              </a:ext>
            </a:extLst>
          </p:cNvPr>
          <p:cNvSpPr txBox="1"/>
          <p:nvPr/>
        </p:nvSpPr>
        <p:spPr>
          <a:xfrm>
            <a:off x="4266955" y="1597970"/>
            <a:ext cx="4877045" cy="1815882"/>
          </a:xfrm>
          <a:prstGeom prst="rect">
            <a:avLst/>
          </a:prstGeom>
          <a:noFill/>
        </p:spPr>
        <p:txBody>
          <a:bodyPr wrap="square">
            <a:spAutoFit/>
          </a:bodyPr>
          <a:lstStyle/>
          <a:p>
            <a:pPr marL="285750" indent="-285750">
              <a:buFont typeface="Arial" panose="020B0604020202020204" pitchFamily="34" charset="0"/>
              <a:buChar char="•"/>
            </a:pPr>
            <a:r>
              <a:rPr lang="en-GB" b="1" dirty="0" err="1">
                <a:latin typeface="+mn-lt"/>
              </a:rPr>
              <a:t>Softmax</a:t>
            </a:r>
            <a:r>
              <a:rPr lang="en-GB" b="1" dirty="0">
                <a:latin typeface="+mn-lt"/>
              </a:rPr>
              <a:t> </a:t>
            </a:r>
            <a:r>
              <a:rPr lang="en-GB" dirty="0">
                <a:latin typeface="+mn-lt"/>
              </a:rPr>
              <a:t>is used </a:t>
            </a:r>
            <a:r>
              <a:rPr lang="en-GB" b="0" i="0" dirty="0">
                <a:solidFill>
                  <a:srgbClr val="242424"/>
                </a:solidFill>
                <a:effectLst/>
                <a:latin typeface="+mn-lt"/>
              </a:rPr>
              <a:t>when you need to classify data into more than two categories. For example, if you have a dataset with images of cats, dogs, and birds, </a:t>
            </a:r>
            <a:r>
              <a:rPr lang="en-GB" b="0" i="0" dirty="0" err="1">
                <a:solidFill>
                  <a:srgbClr val="242424"/>
                </a:solidFill>
                <a:effectLst/>
                <a:latin typeface="+mn-lt"/>
              </a:rPr>
              <a:t>Softmax</a:t>
            </a:r>
            <a:r>
              <a:rPr lang="en-GB" b="0" i="0" dirty="0">
                <a:solidFill>
                  <a:srgbClr val="242424"/>
                </a:solidFill>
                <a:effectLst/>
                <a:latin typeface="+mn-lt"/>
              </a:rPr>
              <a:t> can help determine the probability that a given image belongs to each of these classes. </a:t>
            </a:r>
          </a:p>
          <a:p>
            <a:pPr marL="285750" indent="-285750">
              <a:buFont typeface="Arial" panose="020B0604020202020204" pitchFamily="34" charset="0"/>
              <a:buChar char="•"/>
            </a:pPr>
            <a:r>
              <a:rPr lang="en-GB" dirty="0">
                <a:solidFill>
                  <a:srgbClr val="242424"/>
                </a:solidFill>
                <a:latin typeface="+mn-lt"/>
              </a:rPr>
              <a:t>It is applied after the output. </a:t>
            </a:r>
            <a:endParaRPr lang="en-GB" b="1" dirty="0">
              <a:latin typeface="+mn-lt"/>
            </a:endParaRPr>
          </a:p>
          <a:p>
            <a:pPr marL="285750" lvl="1" indent="-285750">
              <a:buFont typeface="Arial" panose="020B0604020202020204" pitchFamily="34" charset="0"/>
              <a:buChar char="•"/>
            </a:pPr>
            <a:endParaRPr lang="en-GB" b="1" dirty="0">
              <a:latin typeface="+mn-lt"/>
            </a:endParaRPr>
          </a:p>
          <a:p>
            <a:pPr marL="285750" indent="-285750">
              <a:buFont typeface="Arial" panose="020B0604020202020204" pitchFamily="34" charset="0"/>
              <a:buChar char="•"/>
            </a:pPr>
            <a:endParaRPr lang="en-GB" dirty="0">
              <a:latin typeface="+mn-lt"/>
            </a:endParaRPr>
          </a:p>
        </p:txBody>
      </p:sp>
      <p:pic>
        <p:nvPicPr>
          <p:cNvPr id="4" name="Picture 3">
            <a:extLst>
              <a:ext uri="{FF2B5EF4-FFF2-40B4-BE49-F238E27FC236}">
                <a16:creationId xmlns:a16="http://schemas.microsoft.com/office/drawing/2014/main" id="{7E7C466A-73AB-53A6-73DF-F0368A6E393D}"/>
              </a:ext>
            </a:extLst>
          </p:cNvPr>
          <p:cNvPicPr>
            <a:picLocks noChangeAspect="1"/>
          </p:cNvPicPr>
          <p:nvPr/>
        </p:nvPicPr>
        <p:blipFill>
          <a:blip r:embed="rId2"/>
          <a:srcRect t="13544"/>
          <a:stretch/>
        </p:blipFill>
        <p:spPr>
          <a:xfrm>
            <a:off x="379708" y="1944899"/>
            <a:ext cx="3718206" cy="2265128"/>
          </a:xfrm>
          <a:prstGeom prst="rect">
            <a:avLst/>
          </a:prstGeom>
        </p:spPr>
      </p:pic>
      <p:pic>
        <p:nvPicPr>
          <p:cNvPr id="8" name="Picture 7">
            <a:extLst>
              <a:ext uri="{FF2B5EF4-FFF2-40B4-BE49-F238E27FC236}">
                <a16:creationId xmlns:a16="http://schemas.microsoft.com/office/drawing/2014/main" id="{57FCA1D5-CE9B-ACAB-2052-B4CDD01A4684}"/>
              </a:ext>
            </a:extLst>
          </p:cNvPr>
          <p:cNvPicPr>
            <a:picLocks noChangeAspect="1"/>
          </p:cNvPicPr>
          <p:nvPr/>
        </p:nvPicPr>
        <p:blipFill>
          <a:blip r:embed="rId3"/>
          <a:stretch>
            <a:fillRect/>
          </a:stretch>
        </p:blipFill>
        <p:spPr>
          <a:xfrm>
            <a:off x="5265638" y="3015705"/>
            <a:ext cx="2879678" cy="1551845"/>
          </a:xfrm>
          <a:prstGeom prst="rect">
            <a:avLst/>
          </a:prstGeom>
        </p:spPr>
      </p:pic>
    </p:spTree>
    <p:extLst>
      <p:ext uri="{BB962C8B-B14F-4D97-AF65-F5344CB8AC3E}">
        <p14:creationId xmlns:p14="http://schemas.microsoft.com/office/powerpoint/2010/main" val="1838511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63A72-3103-B746-7DE6-142CEDCC9192}"/>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27F0862E-78AD-0FC6-96AA-07A20B82FC2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402" b="96450" l="3584" r="97341">
                        <a14:foregroundMark x1="11676" y1="65828" x2="7283" y2="56065"/>
                        <a14:foregroundMark x1="7283" y1="56065" x2="3815" y2="38166"/>
                        <a14:foregroundMark x1="3815" y1="38166" x2="7746" y2="22929"/>
                        <a14:foregroundMark x1="7746" y1="22929" x2="18844" y2="8728"/>
                        <a14:foregroundMark x1="23468" y1="8580" x2="36994" y2="2959"/>
                        <a14:foregroundMark x1="36994" y1="2959" x2="54335" y2="5325"/>
                        <a14:foregroundMark x1="54335" y1="5325" x2="90058" y2="33284"/>
                        <a14:foregroundMark x1="90058" y1="33284" x2="95260" y2="48225"/>
                        <a14:foregroundMark x1="95260" y1="48225" x2="95145" y2="72189"/>
                        <a14:foregroundMark x1="95145" y1="72189" x2="88671" y2="84024"/>
                        <a14:foregroundMark x1="88671" y1="84024" x2="78150" y2="85799"/>
                        <a14:foregroundMark x1="78150" y1="85799" x2="56532" y2="79438"/>
                        <a14:foregroundMark x1="56532" y1="79438" x2="53179" y2="76479"/>
                        <a14:foregroundMark x1="36763" y1="89053" x2="47630" y2="94970"/>
                        <a14:foregroundMark x1="47630" y1="94970" x2="68208" y2="97781"/>
                        <a14:foregroundMark x1="68208" y1="97781" x2="78960" y2="87574"/>
                        <a14:foregroundMark x1="78960" y1="87574" x2="42543" y2="85355"/>
                        <a14:foregroundMark x1="42543" y1="85355" x2="29942" y2="90533"/>
                        <a14:foregroundMark x1="3815" y1="48964" x2="25896" y2="76627"/>
                        <a14:foregroundMark x1="25896" y1="76627" x2="45549" y2="87426"/>
                        <a14:foregroundMark x1="45549" y1="87426" x2="62543" y2="90237"/>
                        <a14:foregroundMark x1="62543" y1="90237" x2="77457" y2="87870"/>
                        <a14:foregroundMark x1="77457" y1="87870" x2="90173" y2="72041"/>
                        <a14:foregroundMark x1="90173" y1="72041" x2="92601" y2="44675"/>
                        <a14:foregroundMark x1="92601" y1="44675" x2="78613" y2="23817"/>
                        <a14:foregroundMark x1="78613" y1="23817" x2="59306" y2="11538"/>
                        <a14:foregroundMark x1="59306" y1="11538" x2="45434" y2="9024"/>
                        <a14:foregroundMark x1="45434" y1="9024" x2="38613" y2="14201"/>
                        <a14:foregroundMark x1="38613" y1="14201" x2="37457" y2="16420"/>
                        <a14:foregroundMark x1="30058" y1="5325" x2="44393" y2="1479"/>
                        <a14:foregroundMark x1="44393" y1="1479" x2="53526" y2="4438"/>
                        <a14:foregroundMark x1="53526" y1="4438" x2="58844" y2="10059"/>
                        <a14:foregroundMark x1="55145" y1="5325" x2="67399" y2="11095"/>
                        <a14:foregroundMark x1="67399" y1="11095" x2="87514" y2="36243"/>
                        <a14:foregroundMark x1="87514" y1="36243" x2="96763" y2="62130"/>
                        <a14:foregroundMark x1="96763" y1="62130" x2="87168" y2="87278"/>
                        <a14:foregroundMark x1="87168" y1="87278" x2="29942" y2="90237"/>
                        <a14:foregroundMark x1="48786" y1="92604" x2="53642" y2="97041"/>
                        <a14:foregroundMark x1="53642" y1="97041" x2="60231" y2="99408"/>
                        <a14:foregroundMark x1="60231" y1="99408" x2="70867" y2="95266"/>
                        <a14:foregroundMark x1="70867" y1="95266" x2="57688" y2="92160"/>
                        <a14:foregroundMark x1="57688" y1="92160" x2="48671" y2="96154"/>
                        <a14:foregroundMark x1="48671" y1="96154" x2="48671" y2="96450"/>
                        <a14:foregroundMark x1="49249" y1="3550" x2="60116" y2="4882"/>
                        <a14:foregroundMark x1="60116" y1="4882" x2="87514" y2="18639"/>
                        <a14:foregroundMark x1="87514" y1="18639" x2="97225" y2="28698"/>
                        <a14:foregroundMark x1="97225" y1="28698" x2="97225" y2="45858"/>
                        <a14:foregroundMark x1="97225" y1="45858" x2="83931" y2="79290"/>
                        <a14:foregroundMark x1="83931" y1="79290" x2="54798" y2="76331"/>
                        <a14:foregroundMark x1="54798" y1="76331" x2="38035" y2="65828"/>
                        <a14:foregroundMark x1="38035" y1="65828" x2="32023" y2="47633"/>
                        <a14:foregroundMark x1="32023" y1="47633" x2="34682" y2="31657"/>
                        <a14:foregroundMark x1="34682" y1="31657" x2="46590" y2="20118"/>
                        <a14:foregroundMark x1="46590" y1="20118" x2="53179" y2="17012"/>
                        <a14:foregroundMark x1="26127" y1="5030" x2="43584" y2="148"/>
                        <a14:foregroundMark x1="43584" y1="148" x2="51792" y2="740"/>
                        <a14:foregroundMark x1="51792" y1="740" x2="58266" y2="4586"/>
                        <a14:foregroundMark x1="58266" y1="4586" x2="28902" y2="3550"/>
                        <a14:foregroundMark x1="28902" y1="3550" x2="27746" y2="4142"/>
                        <a14:foregroundMark x1="26705" y1="4734" x2="19306" y2="9320"/>
                        <a14:foregroundMark x1="19306" y1="9320" x2="26127" y2="8136"/>
                        <a14:foregroundMark x1="26127" y1="8136" x2="21850" y2="6805"/>
                        <a14:foregroundMark x1="10289" y1="65237" x2="28902" y2="83580"/>
                        <a14:foregroundMark x1="28902" y1="83580" x2="14682" y2="66568"/>
                        <a14:foregroundMark x1="14682" y1="66568" x2="8786" y2="64349"/>
                        <a14:foregroundMark x1="8786" y1="64349" x2="8786" y2="64349"/>
                        <a14:foregroundMark x1="12370" y1="68195" x2="27977" y2="83876"/>
                        <a14:foregroundMark x1="27977" y1="83876" x2="30751" y2="90828"/>
                        <a14:foregroundMark x1="30751" y1="90828" x2="30058" y2="81953"/>
                        <a14:foregroundMark x1="30058" y1="81953" x2="17919" y2="73521"/>
                        <a14:foregroundMark x1="17919" y1="73521" x2="11561" y2="71746"/>
                        <a14:foregroundMark x1="11561" y1="71746" x2="11792" y2="71746"/>
                        <a14:foregroundMark x1="16185" y1="74852" x2="25202" y2="83580"/>
                        <a14:foregroundMark x1="25202" y1="83580" x2="20925" y2="75000"/>
                        <a14:foregroundMark x1="20925" y1="75000" x2="16532" y2="75000"/>
                        <a14:foregroundMark x1="96647" y1="46746" x2="95954" y2="63609"/>
                        <a14:foregroundMark x1="95954" y1="63609" x2="98613" y2="54882"/>
                        <a14:foregroundMark x1="98613" y1="54882" x2="92254" y2="34763"/>
                        <a14:foregroundMark x1="92254" y1="34763" x2="86243" y2="24556"/>
                        <a14:foregroundMark x1="86243" y1="24556" x2="70751" y2="12426"/>
                        <a14:foregroundMark x1="70751" y1="12426" x2="97341" y2="55473"/>
                      </a14:backgroundRemoval>
                    </a14:imgEffect>
                  </a14:imgLayer>
                </a14:imgProps>
              </a:ext>
            </a:extLst>
          </a:blip>
          <a:srcRect t="1538"/>
          <a:stretch>
            <a:fillRect/>
          </a:stretch>
        </p:blipFill>
        <p:spPr>
          <a:xfrm rot="20523388">
            <a:off x="1368507" y="-121393"/>
            <a:ext cx="6371896" cy="4903092"/>
          </a:xfrm>
          <a:prstGeom prst="rect">
            <a:avLst/>
          </a:prstGeom>
        </p:spPr>
      </p:pic>
      <p:pic>
        <p:nvPicPr>
          <p:cNvPr id="10" name="Picture 9">
            <a:extLst>
              <a:ext uri="{FF2B5EF4-FFF2-40B4-BE49-F238E27FC236}">
                <a16:creationId xmlns:a16="http://schemas.microsoft.com/office/drawing/2014/main" id="{EEF9B882-1673-ACA1-43B3-C38A51B5AA6E}"/>
              </a:ext>
            </a:extLst>
          </p:cNvPr>
          <p:cNvPicPr>
            <a:picLocks noChangeAspect="1"/>
          </p:cNvPicPr>
          <p:nvPr/>
        </p:nvPicPr>
        <p:blipFill>
          <a:blip r:embed="rId4"/>
          <a:stretch>
            <a:fillRect/>
          </a:stretch>
        </p:blipFill>
        <p:spPr>
          <a:xfrm rot="20298914">
            <a:off x="1970509" y="1965653"/>
            <a:ext cx="818246" cy="722642"/>
          </a:xfrm>
          <a:prstGeom prst="rect">
            <a:avLst/>
          </a:prstGeom>
        </p:spPr>
      </p:pic>
      <p:pic>
        <p:nvPicPr>
          <p:cNvPr id="11" name="Picture 10">
            <a:extLst>
              <a:ext uri="{FF2B5EF4-FFF2-40B4-BE49-F238E27FC236}">
                <a16:creationId xmlns:a16="http://schemas.microsoft.com/office/drawing/2014/main" id="{C8CE5567-FB2E-62FF-8380-80963A2B4F11}"/>
              </a:ext>
            </a:extLst>
          </p:cNvPr>
          <p:cNvPicPr>
            <a:picLocks noChangeAspect="1"/>
          </p:cNvPicPr>
          <p:nvPr/>
        </p:nvPicPr>
        <p:blipFill>
          <a:blip r:embed="rId5"/>
          <a:stretch>
            <a:fillRect/>
          </a:stretch>
        </p:blipFill>
        <p:spPr>
          <a:xfrm>
            <a:off x="2238886" y="2295153"/>
            <a:ext cx="561908" cy="512251"/>
          </a:xfrm>
          <a:prstGeom prst="rect">
            <a:avLst/>
          </a:prstGeom>
        </p:spPr>
      </p:pic>
      <p:pic>
        <p:nvPicPr>
          <p:cNvPr id="1026" name="Picture 2" descr="Super Mario (form) - Super Mario Wiki, the Mario encyclopedia">
            <a:extLst>
              <a:ext uri="{FF2B5EF4-FFF2-40B4-BE49-F238E27FC236}">
                <a16:creationId xmlns:a16="http://schemas.microsoft.com/office/drawing/2014/main" id="{AAFEF25A-E321-1A1A-8FB0-47D91B603C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4613" y="696315"/>
            <a:ext cx="2371547" cy="29644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C93E0E2-E0BA-3001-93DF-2A39D031F9B6}"/>
              </a:ext>
            </a:extLst>
          </p:cNvPr>
          <p:cNvSpPr/>
          <p:nvPr/>
        </p:nvSpPr>
        <p:spPr>
          <a:xfrm>
            <a:off x="4504073" y="937260"/>
            <a:ext cx="1073769" cy="114300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8" name="Arrow: Left 7">
            <a:extLst>
              <a:ext uri="{FF2B5EF4-FFF2-40B4-BE49-F238E27FC236}">
                <a16:creationId xmlns:a16="http://schemas.microsoft.com/office/drawing/2014/main" id="{5950BB79-A152-92E9-54C3-79A7F7F63DC9}"/>
              </a:ext>
            </a:extLst>
          </p:cNvPr>
          <p:cNvSpPr/>
          <p:nvPr/>
        </p:nvSpPr>
        <p:spPr>
          <a:xfrm>
            <a:off x="2863240" y="1038274"/>
            <a:ext cx="1444752" cy="594360"/>
          </a:xfrm>
          <a:prstGeom prst="leftArrow">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p>
        </p:txBody>
      </p:sp>
    </p:spTree>
    <p:extLst>
      <p:ext uri="{BB962C8B-B14F-4D97-AF65-F5344CB8AC3E}">
        <p14:creationId xmlns:p14="http://schemas.microsoft.com/office/powerpoint/2010/main" val="2538773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72091-D7C1-0026-D11A-E3DCFE0D7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F24F86-15A8-EA87-6BFA-4DC3FEB9D2FA}"/>
              </a:ext>
            </a:extLst>
          </p:cNvPr>
          <p:cNvSpPr>
            <a:spLocks noGrp="1"/>
          </p:cNvSpPr>
          <p:nvPr>
            <p:ph type="title"/>
          </p:nvPr>
        </p:nvSpPr>
        <p:spPr>
          <a:xfrm>
            <a:off x="379708" y="575950"/>
            <a:ext cx="8342142" cy="635400"/>
          </a:xfrm>
        </p:spPr>
        <p:txBody>
          <a:bodyPr>
            <a:normAutofit fontScale="90000"/>
          </a:bodyPr>
          <a:lstStyle/>
          <a:p>
            <a:r>
              <a:rPr lang="en-GB" dirty="0"/>
              <a:t>What types of activation functions are there and how do we pick one? </a:t>
            </a:r>
          </a:p>
        </p:txBody>
      </p:sp>
      <p:pic>
        <p:nvPicPr>
          <p:cNvPr id="8194" name="Picture 2" descr="Linear Activation Function">
            <a:extLst>
              <a:ext uri="{FF2B5EF4-FFF2-40B4-BE49-F238E27FC236}">
                <a16:creationId xmlns:a16="http://schemas.microsoft.com/office/drawing/2014/main" id="{4D636A1E-173F-2692-0248-F4C79C0CEA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24" r="26115" b="1368"/>
          <a:stretch/>
        </p:blipFill>
        <p:spPr bwMode="auto">
          <a:xfrm>
            <a:off x="2609193" y="1557737"/>
            <a:ext cx="3783725" cy="314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756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B022-C138-1010-F872-D5283BB6FF22}"/>
              </a:ext>
            </a:extLst>
          </p:cNvPr>
          <p:cNvSpPr>
            <a:spLocks noGrp="1"/>
          </p:cNvSpPr>
          <p:nvPr>
            <p:ph type="title"/>
          </p:nvPr>
        </p:nvSpPr>
        <p:spPr/>
        <p:txBody>
          <a:bodyPr>
            <a:normAutofit fontScale="90000"/>
          </a:bodyPr>
          <a:lstStyle/>
          <a:p>
            <a:r>
              <a:rPr lang="en-GB" dirty="0"/>
              <a:t>Perceptron: an example </a:t>
            </a:r>
          </a:p>
        </p:txBody>
      </p:sp>
      <p:sp>
        <p:nvSpPr>
          <p:cNvPr id="4" name="Oval 3">
            <a:extLst>
              <a:ext uri="{FF2B5EF4-FFF2-40B4-BE49-F238E27FC236}">
                <a16:creationId xmlns:a16="http://schemas.microsoft.com/office/drawing/2014/main" id="{5152C77A-2921-8EDB-DA85-FECE615DE05F}"/>
              </a:ext>
            </a:extLst>
          </p:cNvPr>
          <p:cNvSpPr/>
          <p:nvPr/>
        </p:nvSpPr>
        <p:spPr>
          <a:xfrm>
            <a:off x="914400" y="1470581"/>
            <a:ext cx="452487" cy="480767"/>
          </a:xfrm>
          <a:prstGeom prst="ellipse">
            <a:avLst/>
          </a:prstGeom>
          <a:solidFill>
            <a:srgbClr val="CADFB9"/>
          </a:solidFill>
          <a:ln>
            <a:solidFill>
              <a:srgbClr val="CAD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rPr>
              <a:t>1</a:t>
            </a:r>
          </a:p>
        </p:txBody>
      </p:sp>
      <p:sp>
        <p:nvSpPr>
          <p:cNvPr id="5" name="Oval 4">
            <a:extLst>
              <a:ext uri="{FF2B5EF4-FFF2-40B4-BE49-F238E27FC236}">
                <a16:creationId xmlns:a16="http://schemas.microsoft.com/office/drawing/2014/main" id="{03D136A6-6682-8B25-9FB9-714A762C859E}"/>
              </a:ext>
            </a:extLst>
          </p:cNvPr>
          <p:cNvSpPr/>
          <p:nvPr/>
        </p:nvSpPr>
        <p:spPr>
          <a:xfrm>
            <a:off x="854001" y="2988828"/>
            <a:ext cx="452487" cy="480767"/>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2</a:t>
            </a:r>
          </a:p>
        </p:txBody>
      </p:sp>
      <p:sp>
        <p:nvSpPr>
          <p:cNvPr id="6" name="Oval 5">
            <a:extLst>
              <a:ext uri="{FF2B5EF4-FFF2-40B4-BE49-F238E27FC236}">
                <a16:creationId xmlns:a16="http://schemas.microsoft.com/office/drawing/2014/main" id="{162005BC-A01B-FB22-6518-39A4388A47A8}"/>
              </a:ext>
            </a:extLst>
          </p:cNvPr>
          <p:cNvSpPr/>
          <p:nvPr/>
        </p:nvSpPr>
        <p:spPr>
          <a:xfrm>
            <a:off x="599926" y="2168163"/>
            <a:ext cx="452487" cy="480767"/>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1</a:t>
            </a:r>
            <a:endParaRPr lang="en-GB" sz="1200" i="1" dirty="0">
              <a:solidFill>
                <a:schemeClr val="bg2"/>
              </a:solidFill>
            </a:endParaRPr>
          </a:p>
        </p:txBody>
      </p:sp>
      <p:sp>
        <p:nvSpPr>
          <p:cNvPr id="7" name="Oval 6">
            <a:extLst>
              <a:ext uri="{FF2B5EF4-FFF2-40B4-BE49-F238E27FC236}">
                <a16:creationId xmlns:a16="http://schemas.microsoft.com/office/drawing/2014/main" id="{F24CB590-D581-0186-6C41-E07A939FE9BE}"/>
              </a:ext>
            </a:extLst>
          </p:cNvPr>
          <p:cNvSpPr/>
          <p:nvPr/>
        </p:nvSpPr>
        <p:spPr>
          <a:xfrm>
            <a:off x="2174006" y="2168163"/>
            <a:ext cx="452487" cy="480767"/>
          </a:xfrm>
          <a:prstGeom prst="ellipse">
            <a:avLst/>
          </a:prstGeom>
          <a:solidFill>
            <a:srgbClr val="E9B48A"/>
          </a:solidFill>
          <a:ln>
            <a:solidFill>
              <a:srgbClr val="E9B4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2"/>
                </a:solidFill>
              </a:rPr>
              <a:t>Ʃ</a:t>
            </a:r>
          </a:p>
        </p:txBody>
      </p:sp>
      <p:sp>
        <p:nvSpPr>
          <p:cNvPr id="8" name="Oval 7">
            <a:extLst>
              <a:ext uri="{FF2B5EF4-FFF2-40B4-BE49-F238E27FC236}">
                <a16:creationId xmlns:a16="http://schemas.microsoft.com/office/drawing/2014/main" id="{D1BD047F-B080-40C6-7769-56FABB6C448F}"/>
              </a:ext>
            </a:extLst>
          </p:cNvPr>
          <p:cNvSpPr/>
          <p:nvPr/>
        </p:nvSpPr>
        <p:spPr>
          <a:xfrm>
            <a:off x="3207368" y="2166591"/>
            <a:ext cx="452487" cy="480767"/>
          </a:xfrm>
          <a:prstGeom prst="ellipse">
            <a:avLst/>
          </a:prstGeom>
          <a:solidFill>
            <a:srgbClr val="F8E3A2"/>
          </a:solidFill>
          <a:ln>
            <a:solidFill>
              <a:srgbClr val="F8E3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DBB5E71D-D044-965C-E6D0-8A2B595E7D0D}"/>
              </a:ext>
            </a:extLst>
          </p:cNvPr>
          <p:cNvSpPr/>
          <p:nvPr/>
        </p:nvSpPr>
        <p:spPr>
          <a:xfrm>
            <a:off x="4345756" y="2166591"/>
            <a:ext cx="452487" cy="480767"/>
          </a:xfrm>
          <a:prstGeom prst="ellipse">
            <a:avLst/>
          </a:prstGeom>
          <a:solidFill>
            <a:srgbClr val="D9BAF7"/>
          </a:solidFill>
          <a:ln>
            <a:solidFill>
              <a:srgbClr val="D9B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y</a:t>
            </a:r>
            <a:endParaRPr lang="en-GB" dirty="0"/>
          </a:p>
        </p:txBody>
      </p:sp>
      <p:sp>
        <p:nvSpPr>
          <p:cNvPr id="15" name="Conector: curvado 14">
            <a:extLst>
              <a:ext uri="{FF2B5EF4-FFF2-40B4-BE49-F238E27FC236}">
                <a16:creationId xmlns:a16="http://schemas.microsoft.com/office/drawing/2014/main" id="{1A24EEA4-7C5F-43C6-9BFC-6C26EEAC9625}"/>
              </a:ext>
            </a:extLst>
          </p:cNvPr>
          <p:cNvSpPr/>
          <p:nvPr/>
        </p:nvSpPr>
        <p:spPr>
          <a:xfrm rot="10800000" flipV="1">
            <a:off x="3312392" y="2287193"/>
            <a:ext cx="257718" cy="227408"/>
          </a:xfrm>
          <a:prstGeom prst="curvedConnector3">
            <a:avLst>
              <a:gd name="adj1" fmla="val 49440"/>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FFB0FE2E-0191-ACCA-81E8-ADEDA7725759}"/>
                  </a:ext>
                </a:extLst>
              </p14:cNvPr>
              <p14:cNvContentPartPr/>
              <p14:nvPr/>
            </p14:nvContentPartPr>
            <p14:xfrm>
              <a:off x="4522218" y="2310070"/>
              <a:ext cx="90000" cy="41040"/>
            </p14:xfrm>
          </p:contentPart>
        </mc:Choice>
        <mc:Fallback xmlns="">
          <p:pic>
            <p:nvPicPr>
              <p:cNvPr id="22" name="Ink 21">
                <a:extLst>
                  <a:ext uri="{FF2B5EF4-FFF2-40B4-BE49-F238E27FC236}">
                    <a16:creationId xmlns:a16="http://schemas.microsoft.com/office/drawing/2014/main" id="{FFB0FE2E-0191-ACCA-81E8-ADEDA7725759}"/>
                  </a:ext>
                </a:extLst>
              </p:cNvPr>
              <p:cNvPicPr/>
              <p:nvPr/>
            </p:nvPicPr>
            <p:blipFill>
              <a:blip r:embed="rId3"/>
              <a:stretch>
                <a:fillRect/>
              </a:stretch>
            </p:blipFill>
            <p:spPr>
              <a:xfrm>
                <a:off x="4513218" y="2301070"/>
                <a:ext cx="107640" cy="58680"/>
              </a:xfrm>
              <a:prstGeom prst="rect">
                <a:avLst/>
              </a:prstGeom>
            </p:spPr>
          </p:pic>
        </mc:Fallback>
      </mc:AlternateContent>
      <p:cxnSp>
        <p:nvCxnSpPr>
          <p:cNvPr id="24" name="Straight Arrow Connector 23">
            <a:extLst>
              <a:ext uri="{FF2B5EF4-FFF2-40B4-BE49-F238E27FC236}">
                <a16:creationId xmlns:a16="http://schemas.microsoft.com/office/drawing/2014/main" id="{A137F7CC-D8F3-CEBC-BDB8-DDD7FE4AEB56}"/>
              </a:ext>
            </a:extLst>
          </p:cNvPr>
          <p:cNvCxnSpPr>
            <a:cxnSpLocks/>
            <a:endCxn id="7" idx="1"/>
          </p:cNvCxnSpPr>
          <p:nvPr/>
        </p:nvCxnSpPr>
        <p:spPr>
          <a:xfrm>
            <a:off x="1366887" y="1796415"/>
            <a:ext cx="873384" cy="44215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E6AEA4-E2B5-4156-B12A-A6AD0270E33E}"/>
              </a:ext>
            </a:extLst>
          </p:cNvPr>
          <p:cNvCxnSpPr>
            <a:stCxn id="6" idx="6"/>
            <a:endCxn id="7" idx="2"/>
          </p:cNvCxnSpPr>
          <p:nvPr/>
        </p:nvCxnSpPr>
        <p:spPr>
          <a:xfrm>
            <a:off x="1052413" y="2408547"/>
            <a:ext cx="112159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A0933BA-7BED-78BD-D5AC-9D14FE3E0952}"/>
              </a:ext>
            </a:extLst>
          </p:cNvPr>
          <p:cNvCxnSpPr>
            <a:stCxn id="5" idx="6"/>
            <a:endCxn id="7" idx="3"/>
          </p:cNvCxnSpPr>
          <p:nvPr/>
        </p:nvCxnSpPr>
        <p:spPr>
          <a:xfrm flipV="1">
            <a:off x="1306488" y="2578523"/>
            <a:ext cx="933783" cy="650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0BAD8A0-9259-10DB-6B08-5B83179E0CA7}"/>
              </a:ext>
            </a:extLst>
          </p:cNvPr>
          <p:cNvCxnSpPr>
            <a:stCxn id="7" idx="6"/>
            <a:endCxn id="8" idx="2"/>
          </p:cNvCxnSpPr>
          <p:nvPr/>
        </p:nvCxnSpPr>
        <p:spPr>
          <a:xfrm flipV="1">
            <a:off x="2626493" y="2406975"/>
            <a:ext cx="580875" cy="1572"/>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F6AC4C0-F8B3-1648-EE25-4D582C45D094}"/>
              </a:ext>
            </a:extLst>
          </p:cNvPr>
          <p:cNvCxnSpPr>
            <a:stCxn id="8" idx="6"/>
            <a:endCxn id="9" idx="2"/>
          </p:cNvCxnSpPr>
          <p:nvPr/>
        </p:nvCxnSpPr>
        <p:spPr>
          <a:xfrm>
            <a:off x="3659855" y="2406975"/>
            <a:ext cx="685901"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72B6445-D312-4C80-C9D2-3AA51A9FC618}"/>
              </a:ext>
            </a:extLst>
          </p:cNvPr>
          <p:cNvSpPr txBox="1"/>
          <p:nvPr/>
        </p:nvSpPr>
        <p:spPr>
          <a:xfrm>
            <a:off x="1538122" y="1619934"/>
            <a:ext cx="530823" cy="307777"/>
          </a:xfrm>
          <a:prstGeom prst="rect">
            <a:avLst/>
          </a:prstGeom>
          <a:noFill/>
        </p:spPr>
        <p:txBody>
          <a:bodyPr wrap="square" rtlCol="0">
            <a:spAutoFit/>
          </a:bodyPr>
          <a:lstStyle/>
          <a:p>
            <a:r>
              <a:rPr lang="en-GB" i="1" dirty="0"/>
              <a:t>w</a:t>
            </a:r>
            <a:r>
              <a:rPr lang="en-GB" i="1" baseline="-25000" dirty="0"/>
              <a:t>0</a:t>
            </a:r>
          </a:p>
        </p:txBody>
      </p:sp>
      <p:sp>
        <p:nvSpPr>
          <p:cNvPr id="40" name="TextBox 39">
            <a:extLst>
              <a:ext uri="{FF2B5EF4-FFF2-40B4-BE49-F238E27FC236}">
                <a16:creationId xmlns:a16="http://schemas.microsoft.com/office/drawing/2014/main" id="{9CAAF3F0-9825-75C3-F416-C993ACA221AC}"/>
              </a:ext>
            </a:extLst>
          </p:cNvPr>
          <p:cNvSpPr txBox="1"/>
          <p:nvPr/>
        </p:nvSpPr>
        <p:spPr>
          <a:xfrm>
            <a:off x="1238911" y="2133304"/>
            <a:ext cx="729582" cy="307777"/>
          </a:xfrm>
          <a:prstGeom prst="rect">
            <a:avLst/>
          </a:prstGeom>
          <a:noFill/>
        </p:spPr>
        <p:txBody>
          <a:bodyPr wrap="square" rtlCol="0">
            <a:spAutoFit/>
          </a:bodyPr>
          <a:lstStyle/>
          <a:p>
            <a:r>
              <a:rPr lang="en-GB" i="1" dirty="0"/>
              <a:t>w</a:t>
            </a:r>
            <a:r>
              <a:rPr lang="en-GB" i="1" baseline="-25000" dirty="0"/>
              <a:t>1 </a:t>
            </a:r>
            <a:r>
              <a:rPr lang="en-GB" i="1" dirty="0"/>
              <a:t>=5</a:t>
            </a:r>
            <a:endParaRPr lang="en-GB" i="1" baseline="-25000" dirty="0"/>
          </a:p>
        </p:txBody>
      </p:sp>
      <p:sp>
        <p:nvSpPr>
          <p:cNvPr id="41" name="TextBox 40">
            <a:extLst>
              <a:ext uri="{FF2B5EF4-FFF2-40B4-BE49-F238E27FC236}">
                <a16:creationId xmlns:a16="http://schemas.microsoft.com/office/drawing/2014/main" id="{8E2DC792-4303-4CE2-0283-A1EC6F9193B3}"/>
              </a:ext>
            </a:extLst>
          </p:cNvPr>
          <p:cNvSpPr txBox="1"/>
          <p:nvPr/>
        </p:nvSpPr>
        <p:spPr>
          <a:xfrm rot="19630047">
            <a:off x="1321410" y="2602278"/>
            <a:ext cx="742179" cy="307777"/>
          </a:xfrm>
          <a:prstGeom prst="rect">
            <a:avLst/>
          </a:prstGeom>
          <a:noFill/>
        </p:spPr>
        <p:txBody>
          <a:bodyPr wrap="square" rtlCol="0">
            <a:spAutoFit/>
          </a:bodyPr>
          <a:lstStyle/>
          <a:p>
            <a:r>
              <a:rPr lang="en-GB" i="1" dirty="0"/>
              <a:t>w</a:t>
            </a:r>
            <a:r>
              <a:rPr lang="en-GB" i="1" baseline="-25000" dirty="0"/>
              <a:t>2 </a:t>
            </a:r>
            <a:r>
              <a:rPr lang="en-GB" i="1" dirty="0"/>
              <a:t>=-3</a:t>
            </a:r>
            <a:endParaRPr lang="en-GB" i="1" baseline="-25000" dirty="0"/>
          </a:p>
        </p:txBody>
      </p:sp>
      <p:sp>
        <p:nvSpPr>
          <p:cNvPr id="46" name="TextBox 45">
            <a:extLst>
              <a:ext uri="{FF2B5EF4-FFF2-40B4-BE49-F238E27FC236}">
                <a16:creationId xmlns:a16="http://schemas.microsoft.com/office/drawing/2014/main" id="{FBF32135-968F-DD9E-6A82-6B92B688089F}"/>
              </a:ext>
            </a:extLst>
          </p:cNvPr>
          <p:cNvSpPr txBox="1"/>
          <p:nvPr/>
        </p:nvSpPr>
        <p:spPr>
          <a:xfrm>
            <a:off x="5251535" y="1656807"/>
            <a:ext cx="2771348" cy="369332"/>
          </a:xfrm>
          <a:prstGeom prst="rect">
            <a:avLst/>
          </a:prstGeom>
          <a:noFill/>
        </p:spPr>
        <p:txBody>
          <a:bodyPr wrap="square" rtlCol="0">
            <a:spAutoFit/>
          </a:bodyPr>
          <a:lstStyle/>
          <a:p>
            <a:r>
              <a:rPr lang="en-GB" sz="1800" dirty="0">
                <a:latin typeface="Calibri" panose="020F0502020204030204" pitchFamily="34" charset="0"/>
                <a:ea typeface="Calibri" panose="020F0502020204030204" pitchFamily="34" charset="0"/>
                <a:cs typeface="Calibri" panose="020F0502020204030204" pitchFamily="34" charset="0"/>
              </a:rPr>
              <a:t>We have w</a:t>
            </a:r>
            <a:r>
              <a:rPr lang="en-GB" sz="1800" baseline="-25000" dirty="0">
                <a:latin typeface="Calibri" panose="020F0502020204030204" pitchFamily="34" charset="0"/>
                <a:ea typeface="Calibri" panose="020F0502020204030204" pitchFamily="34" charset="0"/>
                <a:cs typeface="Calibri" panose="020F0502020204030204" pitchFamily="34" charset="0"/>
              </a:rPr>
              <a:t>0</a:t>
            </a:r>
            <a:r>
              <a:rPr lang="en-GB" sz="1800" dirty="0">
                <a:latin typeface="Calibri" panose="020F0502020204030204" pitchFamily="34" charset="0"/>
                <a:ea typeface="Calibri" panose="020F0502020204030204" pitchFamily="34" charset="0"/>
                <a:cs typeface="Calibri" panose="020F0502020204030204" pitchFamily="34" charset="0"/>
              </a:rPr>
              <a:t> = 1 and</a:t>
            </a:r>
          </a:p>
        </p:txBody>
      </p:sp>
      <p:pic>
        <p:nvPicPr>
          <p:cNvPr id="48" name="Picture 47">
            <a:extLst>
              <a:ext uri="{FF2B5EF4-FFF2-40B4-BE49-F238E27FC236}">
                <a16:creationId xmlns:a16="http://schemas.microsoft.com/office/drawing/2014/main" id="{23CCD748-75C3-98B9-748C-3F153A5118F6}"/>
              </a:ext>
            </a:extLst>
          </p:cNvPr>
          <p:cNvPicPr>
            <a:picLocks noChangeAspect="1"/>
          </p:cNvPicPr>
          <p:nvPr/>
        </p:nvPicPr>
        <p:blipFill>
          <a:blip r:embed="rId4"/>
          <a:srcRect l="4091"/>
          <a:stretch/>
        </p:blipFill>
        <p:spPr>
          <a:xfrm>
            <a:off x="7295209" y="1388451"/>
            <a:ext cx="1553211" cy="781159"/>
          </a:xfrm>
          <a:prstGeom prst="rect">
            <a:avLst/>
          </a:prstGeom>
        </p:spPr>
      </p:pic>
      <p:sp>
        <p:nvSpPr>
          <p:cNvPr id="49" name="TextBox 48">
            <a:extLst>
              <a:ext uri="{FF2B5EF4-FFF2-40B4-BE49-F238E27FC236}">
                <a16:creationId xmlns:a16="http://schemas.microsoft.com/office/drawing/2014/main" id="{ADD827AF-D458-298B-6E01-C12C651E14D9}"/>
              </a:ext>
            </a:extLst>
          </p:cNvPr>
          <p:cNvSpPr txBox="1"/>
          <p:nvPr/>
        </p:nvSpPr>
        <p:spPr>
          <a:xfrm>
            <a:off x="8229600" y="1529386"/>
            <a:ext cx="417925" cy="646331"/>
          </a:xfrm>
          <a:prstGeom prst="rect">
            <a:avLst/>
          </a:prstGeom>
          <a:solidFill>
            <a:schemeClr val="bg1"/>
          </a:solidFill>
        </p:spPr>
        <p:txBody>
          <a:bodyPr wrap="square" rtlCol="0">
            <a:spAutoFit/>
          </a:bodyPr>
          <a:lstStyle/>
          <a:p>
            <a:r>
              <a:rPr lang="en-GB" sz="1800" b="1" dirty="0"/>
              <a:t>5</a:t>
            </a:r>
          </a:p>
          <a:p>
            <a:r>
              <a:rPr lang="en-GB" sz="1800" b="1" dirty="0"/>
              <a:t>-3</a:t>
            </a:r>
          </a:p>
        </p:txBody>
      </p:sp>
      <p:pic>
        <p:nvPicPr>
          <p:cNvPr id="52" name="Picture 51">
            <a:extLst>
              <a:ext uri="{FF2B5EF4-FFF2-40B4-BE49-F238E27FC236}">
                <a16:creationId xmlns:a16="http://schemas.microsoft.com/office/drawing/2014/main" id="{767C9BA4-F993-94F2-EFE0-BBDB6C5B6E89}"/>
              </a:ext>
            </a:extLst>
          </p:cNvPr>
          <p:cNvPicPr>
            <a:picLocks noChangeAspect="1"/>
          </p:cNvPicPr>
          <p:nvPr/>
        </p:nvPicPr>
        <p:blipFill>
          <a:blip r:embed="rId5"/>
          <a:stretch>
            <a:fillRect/>
          </a:stretch>
        </p:blipFill>
        <p:spPr>
          <a:xfrm>
            <a:off x="5251535" y="2238570"/>
            <a:ext cx="3552230" cy="2215747"/>
          </a:xfrm>
          <a:prstGeom prst="rect">
            <a:avLst/>
          </a:prstGeom>
        </p:spPr>
      </p:pic>
      <p:sp>
        <p:nvSpPr>
          <p:cNvPr id="53" name="TextBox 52">
            <a:extLst>
              <a:ext uri="{FF2B5EF4-FFF2-40B4-BE49-F238E27FC236}">
                <a16:creationId xmlns:a16="http://schemas.microsoft.com/office/drawing/2014/main" id="{9179AC7E-799C-2FDA-BA1F-B3A539606425}"/>
              </a:ext>
            </a:extLst>
          </p:cNvPr>
          <p:cNvSpPr txBox="1"/>
          <p:nvPr/>
        </p:nvSpPr>
        <p:spPr>
          <a:xfrm>
            <a:off x="7846749" y="2686739"/>
            <a:ext cx="451356" cy="646331"/>
          </a:xfrm>
          <a:prstGeom prst="rect">
            <a:avLst/>
          </a:prstGeom>
          <a:solidFill>
            <a:schemeClr val="bg1"/>
          </a:solidFill>
        </p:spPr>
        <p:txBody>
          <a:bodyPr wrap="square" rtlCol="0">
            <a:spAutoFit/>
          </a:bodyPr>
          <a:lstStyle/>
          <a:p>
            <a:r>
              <a:rPr lang="en-GB" sz="1800" b="1" dirty="0"/>
              <a:t>5</a:t>
            </a:r>
          </a:p>
          <a:p>
            <a:r>
              <a:rPr lang="en-GB" sz="1800" b="1" dirty="0"/>
              <a:t>-3</a:t>
            </a:r>
          </a:p>
        </p:txBody>
      </p:sp>
      <p:sp>
        <p:nvSpPr>
          <p:cNvPr id="54" name="TextBox 53">
            <a:extLst>
              <a:ext uri="{FF2B5EF4-FFF2-40B4-BE49-F238E27FC236}">
                <a16:creationId xmlns:a16="http://schemas.microsoft.com/office/drawing/2014/main" id="{BCE96D7C-593B-FB59-A31F-C72476C73CD2}"/>
              </a:ext>
            </a:extLst>
          </p:cNvPr>
          <p:cNvSpPr txBox="1"/>
          <p:nvPr/>
        </p:nvSpPr>
        <p:spPr>
          <a:xfrm>
            <a:off x="6890598" y="3254850"/>
            <a:ext cx="207929" cy="369332"/>
          </a:xfrm>
          <a:prstGeom prst="rect">
            <a:avLst/>
          </a:prstGeom>
          <a:solidFill>
            <a:schemeClr val="bg1"/>
          </a:solidFill>
        </p:spPr>
        <p:txBody>
          <a:bodyPr wrap="square" rtlCol="0">
            <a:spAutoFit/>
          </a:bodyPr>
          <a:lstStyle/>
          <a:p>
            <a:r>
              <a:rPr lang="en-GB" sz="1800" b="1" dirty="0"/>
              <a:t>5</a:t>
            </a:r>
          </a:p>
        </p:txBody>
      </p:sp>
      <p:sp>
        <p:nvSpPr>
          <p:cNvPr id="55" name="TextBox 54">
            <a:extLst>
              <a:ext uri="{FF2B5EF4-FFF2-40B4-BE49-F238E27FC236}">
                <a16:creationId xmlns:a16="http://schemas.microsoft.com/office/drawing/2014/main" id="{2C209FAE-8787-D0C0-1FF7-8E6D2132316B}"/>
              </a:ext>
            </a:extLst>
          </p:cNvPr>
          <p:cNvSpPr txBox="1"/>
          <p:nvPr/>
        </p:nvSpPr>
        <p:spPr>
          <a:xfrm>
            <a:off x="7814954" y="3254850"/>
            <a:ext cx="207929" cy="369332"/>
          </a:xfrm>
          <a:prstGeom prst="rect">
            <a:avLst/>
          </a:prstGeom>
          <a:solidFill>
            <a:schemeClr val="bg1"/>
          </a:solidFill>
        </p:spPr>
        <p:txBody>
          <a:bodyPr wrap="square" rtlCol="0">
            <a:spAutoFit/>
          </a:bodyPr>
          <a:lstStyle/>
          <a:p>
            <a:r>
              <a:rPr lang="en-GB" sz="1800" b="1" dirty="0"/>
              <a:t>3</a:t>
            </a:r>
          </a:p>
        </p:txBody>
      </p:sp>
      <p:sp>
        <p:nvSpPr>
          <p:cNvPr id="61" name="TextBox 60">
            <a:extLst>
              <a:ext uri="{FF2B5EF4-FFF2-40B4-BE49-F238E27FC236}">
                <a16:creationId xmlns:a16="http://schemas.microsoft.com/office/drawing/2014/main" id="{EBB08CEB-A65B-A329-2507-46FEBEDFC6C4}"/>
              </a:ext>
            </a:extLst>
          </p:cNvPr>
          <p:cNvSpPr txBox="1"/>
          <p:nvPr/>
        </p:nvSpPr>
        <p:spPr>
          <a:xfrm>
            <a:off x="620732" y="4001208"/>
            <a:ext cx="944380" cy="307777"/>
          </a:xfrm>
          <a:prstGeom prst="rect">
            <a:avLst/>
          </a:prstGeom>
          <a:noFill/>
        </p:spPr>
        <p:txBody>
          <a:bodyPr wrap="square" rtlCol="0">
            <a:spAutoFit/>
          </a:bodyPr>
          <a:lstStyle/>
          <a:p>
            <a:r>
              <a:rPr lang="en-GB" dirty="0"/>
              <a:t>Inputs</a:t>
            </a:r>
          </a:p>
        </p:txBody>
      </p:sp>
      <p:sp>
        <p:nvSpPr>
          <p:cNvPr id="62" name="TextBox 61">
            <a:extLst>
              <a:ext uri="{FF2B5EF4-FFF2-40B4-BE49-F238E27FC236}">
                <a16:creationId xmlns:a16="http://schemas.microsoft.com/office/drawing/2014/main" id="{30E823E1-9891-704E-CF30-AA095D82381A}"/>
              </a:ext>
            </a:extLst>
          </p:cNvPr>
          <p:cNvSpPr txBox="1"/>
          <p:nvPr/>
        </p:nvSpPr>
        <p:spPr>
          <a:xfrm>
            <a:off x="1426141" y="4001208"/>
            <a:ext cx="944380" cy="307777"/>
          </a:xfrm>
          <a:prstGeom prst="rect">
            <a:avLst/>
          </a:prstGeom>
          <a:noFill/>
        </p:spPr>
        <p:txBody>
          <a:bodyPr wrap="square" rtlCol="0">
            <a:spAutoFit/>
          </a:bodyPr>
          <a:lstStyle/>
          <a:p>
            <a:r>
              <a:rPr lang="en-GB" dirty="0"/>
              <a:t>Weights</a:t>
            </a:r>
          </a:p>
        </p:txBody>
      </p:sp>
      <p:sp>
        <p:nvSpPr>
          <p:cNvPr id="63" name="TextBox 62">
            <a:extLst>
              <a:ext uri="{FF2B5EF4-FFF2-40B4-BE49-F238E27FC236}">
                <a16:creationId xmlns:a16="http://schemas.microsoft.com/office/drawing/2014/main" id="{B299C221-A54E-F4A0-9751-52E26D909286}"/>
              </a:ext>
            </a:extLst>
          </p:cNvPr>
          <p:cNvSpPr txBox="1"/>
          <p:nvPr/>
        </p:nvSpPr>
        <p:spPr>
          <a:xfrm>
            <a:off x="2470455" y="4001208"/>
            <a:ext cx="944380" cy="307777"/>
          </a:xfrm>
          <a:prstGeom prst="rect">
            <a:avLst/>
          </a:prstGeom>
          <a:noFill/>
        </p:spPr>
        <p:txBody>
          <a:bodyPr wrap="square" rtlCol="0">
            <a:spAutoFit/>
          </a:bodyPr>
          <a:lstStyle/>
          <a:p>
            <a:r>
              <a:rPr lang="en-GB" dirty="0"/>
              <a:t>Sum</a:t>
            </a:r>
          </a:p>
        </p:txBody>
      </p:sp>
      <p:sp>
        <p:nvSpPr>
          <p:cNvPr id="64" name="TextBox 63">
            <a:extLst>
              <a:ext uri="{FF2B5EF4-FFF2-40B4-BE49-F238E27FC236}">
                <a16:creationId xmlns:a16="http://schemas.microsoft.com/office/drawing/2014/main" id="{8B804016-2A93-ED7A-35A1-C8466371B177}"/>
              </a:ext>
            </a:extLst>
          </p:cNvPr>
          <p:cNvSpPr txBox="1"/>
          <p:nvPr/>
        </p:nvSpPr>
        <p:spPr>
          <a:xfrm>
            <a:off x="3090048" y="4001208"/>
            <a:ext cx="1281659" cy="307777"/>
          </a:xfrm>
          <a:prstGeom prst="rect">
            <a:avLst/>
          </a:prstGeom>
          <a:noFill/>
        </p:spPr>
        <p:txBody>
          <a:bodyPr wrap="square" rtlCol="0">
            <a:spAutoFit/>
          </a:bodyPr>
          <a:lstStyle/>
          <a:p>
            <a:r>
              <a:rPr lang="en-GB" dirty="0"/>
              <a:t>Non-Linearity</a:t>
            </a:r>
          </a:p>
        </p:txBody>
      </p:sp>
      <p:sp>
        <p:nvSpPr>
          <p:cNvPr id="65" name="TextBox 64">
            <a:extLst>
              <a:ext uri="{FF2B5EF4-FFF2-40B4-BE49-F238E27FC236}">
                <a16:creationId xmlns:a16="http://schemas.microsoft.com/office/drawing/2014/main" id="{51BA822D-7E3C-CDFC-570E-187740E8F85D}"/>
              </a:ext>
            </a:extLst>
          </p:cNvPr>
          <p:cNvSpPr txBox="1"/>
          <p:nvPr/>
        </p:nvSpPr>
        <p:spPr>
          <a:xfrm>
            <a:off x="4371707" y="4001208"/>
            <a:ext cx="1281659" cy="307777"/>
          </a:xfrm>
          <a:prstGeom prst="rect">
            <a:avLst/>
          </a:prstGeom>
          <a:noFill/>
        </p:spPr>
        <p:txBody>
          <a:bodyPr wrap="square" rtlCol="0">
            <a:spAutoFit/>
          </a:bodyPr>
          <a:lstStyle/>
          <a:p>
            <a:r>
              <a:rPr lang="en-GB" dirty="0"/>
              <a:t>Output</a:t>
            </a:r>
          </a:p>
        </p:txBody>
      </p:sp>
    </p:spTree>
    <p:extLst>
      <p:ext uri="{BB962C8B-B14F-4D97-AF65-F5344CB8AC3E}">
        <p14:creationId xmlns:p14="http://schemas.microsoft.com/office/powerpoint/2010/main" val="25923568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ED2AE-A6A8-C2B1-03F7-332DBA397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DA5A7-3043-7FF0-0FC0-391D333FD99E}"/>
              </a:ext>
            </a:extLst>
          </p:cNvPr>
          <p:cNvSpPr>
            <a:spLocks noGrp="1"/>
          </p:cNvSpPr>
          <p:nvPr>
            <p:ph type="title"/>
          </p:nvPr>
        </p:nvSpPr>
        <p:spPr/>
        <p:txBody>
          <a:bodyPr>
            <a:normAutofit fontScale="90000"/>
          </a:bodyPr>
          <a:lstStyle/>
          <a:p>
            <a:r>
              <a:rPr lang="en-GB" dirty="0"/>
              <a:t>Perceptron: an example </a:t>
            </a:r>
          </a:p>
        </p:txBody>
      </p:sp>
      <p:sp>
        <p:nvSpPr>
          <p:cNvPr id="4" name="Oval 3">
            <a:extLst>
              <a:ext uri="{FF2B5EF4-FFF2-40B4-BE49-F238E27FC236}">
                <a16:creationId xmlns:a16="http://schemas.microsoft.com/office/drawing/2014/main" id="{ED77AE84-BD3E-43DA-67B9-23D705DAC88D}"/>
              </a:ext>
            </a:extLst>
          </p:cNvPr>
          <p:cNvSpPr/>
          <p:nvPr/>
        </p:nvSpPr>
        <p:spPr>
          <a:xfrm>
            <a:off x="914400" y="1470581"/>
            <a:ext cx="452487" cy="480767"/>
          </a:xfrm>
          <a:prstGeom prst="ellipse">
            <a:avLst/>
          </a:prstGeom>
          <a:solidFill>
            <a:srgbClr val="CADFB9"/>
          </a:solidFill>
          <a:ln>
            <a:solidFill>
              <a:srgbClr val="CAD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rPr>
              <a:t>1</a:t>
            </a:r>
          </a:p>
        </p:txBody>
      </p:sp>
      <p:sp>
        <p:nvSpPr>
          <p:cNvPr id="5" name="Oval 4">
            <a:extLst>
              <a:ext uri="{FF2B5EF4-FFF2-40B4-BE49-F238E27FC236}">
                <a16:creationId xmlns:a16="http://schemas.microsoft.com/office/drawing/2014/main" id="{534F74A8-4674-F407-29F7-302D358476A5}"/>
              </a:ext>
            </a:extLst>
          </p:cNvPr>
          <p:cNvSpPr/>
          <p:nvPr/>
        </p:nvSpPr>
        <p:spPr>
          <a:xfrm>
            <a:off x="854001" y="2988828"/>
            <a:ext cx="452487" cy="480767"/>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2</a:t>
            </a:r>
          </a:p>
        </p:txBody>
      </p:sp>
      <p:sp>
        <p:nvSpPr>
          <p:cNvPr id="6" name="Oval 5">
            <a:extLst>
              <a:ext uri="{FF2B5EF4-FFF2-40B4-BE49-F238E27FC236}">
                <a16:creationId xmlns:a16="http://schemas.microsoft.com/office/drawing/2014/main" id="{7021E840-0F48-4771-7D5B-BA38835A626E}"/>
              </a:ext>
            </a:extLst>
          </p:cNvPr>
          <p:cNvSpPr/>
          <p:nvPr/>
        </p:nvSpPr>
        <p:spPr>
          <a:xfrm>
            <a:off x="599926" y="2168163"/>
            <a:ext cx="452487" cy="480767"/>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1</a:t>
            </a:r>
            <a:endParaRPr lang="en-GB" sz="1200" i="1" dirty="0">
              <a:solidFill>
                <a:schemeClr val="bg2"/>
              </a:solidFill>
            </a:endParaRPr>
          </a:p>
        </p:txBody>
      </p:sp>
      <p:sp>
        <p:nvSpPr>
          <p:cNvPr id="7" name="Oval 6">
            <a:extLst>
              <a:ext uri="{FF2B5EF4-FFF2-40B4-BE49-F238E27FC236}">
                <a16:creationId xmlns:a16="http://schemas.microsoft.com/office/drawing/2014/main" id="{FA75F198-7A43-3206-2FB2-C9076EBD0B05}"/>
              </a:ext>
            </a:extLst>
          </p:cNvPr>
          <p:cNvSpPr/>
          <p:nvPr/>
        </p:nvSpPr>
        <p:spPr>
          <a:xfrm>
            <a:off x="2174006" y="2168163"/>
            <a:ext cx="452487" cy="480767"/>
          </a:xfrm>
          <a:prstGeom prst="ellipse">
            <a:avLst/>
          </a:prstGeom>
          <a:solidFill>
            <a:srgbClr val="E9B48A"/>
          </a:solidFill>
          <a:ln>
            <a:solidFill>
              <a:srgbClr val="E9B4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2"/>
                </a:solidFill>
              </a:rPr>
              <a:t>Ʃ</a:t>
            </a:r>
          </a:p>
        </p:txBody>
      </p:sp>
      <p:sp>
        <p:nvSpPr>
          <p:cNvPr id="8" name="Oval 7">
            <a:extLst>
              <a:ext uri="{FF2B5EF4-FFF2-40B4-BE49-F238E27FC236}">
                <a16:creationId xmlns:a16="http://schemas.microsoft.com/office/drawing/2014/main" id="{06CABD6B-BB15-39C5-0B4F-C320EE24B1FB}"/>
              </a:ext>
            </a:extLst>
          </p:cNvPr>
          <p:cNvSpPr/>
          <p:nvPr/>
        </p:nvSpPr>
        <p:spPr>
          <a:xfrm>
            <a:off x="3207368" y="2166591"/>
            <a:ext cx="452487" cy="480767"/>
          </a:xfrm>
          <a:prstGeom prst="ellipse">
            <a:avLst/>
          </a:prstGeom>
          <a:solidFill>
            <a:srgbClr val="F8E3A2"/>
          </a:solidFill>
          <a:ln>
            <a:solidFill>
              <a:srgbClr val="F8E3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ector: curvado 14">
            <a:extLst>
              <a:ext uri="{FF2B5EF4-FFF2-40B4-BE49-F238E27FC236}">
                <a16:creationId xmlns:a16="http://schemas.microsoft.com/office/drawing/2014/main" id="{829FB293-8A98-B8B4-C533-908BF7158312}"/>
              </a:ext>
            </a:extLst>
          </p:cNvPr>
          <p:cNvSpPr/>
          <p:nvPr/>
        </p:nvSpPr>
        <p:spPr>
          <a:xfrm rot="10800000" flipV="1">
            <a:off x="3312392" y="2287193"/>
            <a:ext cx="257718" cy="227408"/>
          </a:xfrm>
          <a:prstGeom prst="curvedConnector3">
            <a:avLst>
              <a:gd name="adj1" fmla="val 49440"/>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FC9B04D4-67E5-420A-8CEF-2902A43239D7}"/>
                  </a:ext>
                </a:extLst>
              </p14:cNvPr>
              <p14:cNvContentPartPr/>
              <p14:nvPr/>
            </p14:nvContentPartPr>
            <p14:xfrm>
              <a:off x="4522218" y="2310070"/>
              <a:ext cx="90000" cy="41040"/>
            </p14:xfrm>
          </p:contentPart>
        </mc:Choice>
        <mc:Fallback xmlns="">
          <p:pic>
            <p:nvPicPr>
              <p:cNvPr id="22" name="Ink 21">
                <a:extLst>
                  <a:ext uri="{FF2B5EF4-FFF2-40B4-BE49-F238E27FC236}">
                    <a16:creationId xmlns:a16="http://schemas.microsoft.com/office/drawing/2014/main" id="{FC9B04D4-67E5-420A-8CEF-2902A43239D7}"/>
                  </a:ext>
                </a:extLst>
              </p:cNvPr>
              <p:cNvPicPr/>
              <p:nvPr/>
            </p:nvPicPr>
            <p:blipFill>
              <a:blip r:embed="rId3"/>
              <a:stretch>
                <a:fillRect/>
              </a:stretch>
            </p:blipFill>
            <p:spPr>
              <a:xfrm>
                <a:off x="4513218" y="2301148"/>
                <a:ext cx="107640" cy="58527"/>
              </a:xfrm>
              <a:prstGeom prst="rect">
                <a:avLst/>
              </a:prstGeom>
            </p:spPr>
          </p:pic>
        </mc:Fallback>
      </mc:AlternateContent>
      <p:cxnSp>
        <p:nvCxnSpPr>
          <p:cNvPr id="24" name="Straight Arrow Connector 23">
            <a:extLst>
              <a:ext uri="{FF2B5EF4-FFF2-40B4-BE49-F238E27FC236}">
                <a16:creationId xmlns:a16="http://schemas.microsoft.com/office/drawing/2014/main" id="{C4F116D2-7E0F-423A-14DD-660052B19274}"/>
              </a:ext>
            </a:extLst>
          </p:cNvPr>
          <p:cNvCxnSpPr>
            <a:cxnSpLocks/>
            <a:endCxn id="7" idx="1"/>
          </p:cNvCxnSpPr>
          <p:nvPr/>
        </p:nvCxnSpPr>
        <p:spPr>
          <a:xfrm>
            <a:off x="1366887" y="1796415"/>
            <a:ext cx="873384" cy="44215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9C7C1E-A50F-2A07-BA99-06344BCA69B7}"/>
              </a:ext>
            </a:extLst>
          </p:cNvPr>
          <p:cNvCxnSpPr>
            <a:stCxn id="6" idx="6"/>
            <a:endCxn id="7" idx="2"/>
          </p:cNvCxnSpPr>
          <p:nvPr/>
        </p:nvCxnSpPr>
        <p:spPr>
          <a:xfrm>
            <a:off x="1052413" y="2408547"/>
            <a:ext cx="112159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B3011FF-B757-2162-6087-06361455ADAF}"/>
              </a:ext>
            </a:extLst>
          </p:cNvPr>
          <p:cNvCxnSpPr>
            <a:stCxn id="5" idx="6"/>
            <a:endCxn id="7" idx="3"/>
          </p:cNvCxnSpPr>
          <p:nvPr/>
        </p:nvCxnSpPr>
        <p:spPr>
          <a:xfrm flipV="1">
            <a:off x="1306488" y="2578523"/>
            <a:ext cx="933783" cy="650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1E366CB-0054-57A1-97D4-002F54267DFD}"/>
              </a:ext>
            </a:extLst>
          </p:cNvPr>
          <p:cNvCxnSpPr>
            <a:stCxn id="7" idx="6"/>
            <a:endCxn id="8" idx="2"/>
          </p:cNvCxnSpPr>
          <p:nvPr/>
        </p:nvCxnSpPr>
        <p:spPr>
          <a:xfrm flipV="1">
            <a:off x="2626493" y="2406975"/>
            <a:ext cx="580875" cy="1572"/>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974BB9-FEE5-58DE-E071-765B44E9D16F}"/>
              </a:ext>
            </a:extLst>
          </p:cNvPr>
          <p:cNvCxnSpPr>
            <a:stCxn id="8" idx="6"/>
            <a:endCxn id="9" idx="2"/>
          </p:cNvCxnSpPr>
          <p:nvPr/>
        </p:nvCxnSpPr>
        <p:spPr>
          <a:xfrm>
            <a:off x="3659855" y="2406975"/>
            <a:ext cx="685901"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A6B1216-FB8B-FE9D-7BEE-2ABEE94F5581}"/>
              </a:ext>
            </a:extLst>
          </p:cNvPr>
          <p:cNvSpPr txBox="1"/>
          <p:nvPr/>
        </p:nvSpPr>
        <p:spPr>
          <a:xfrm>
            <a:off x="1538122" y="1619934"/>
            <a:ext cx="530823" cy="307777"/>
          </a:xfrm>
          <a:prstGeom prst="rect">
            <a:avLst/>
          </a:prstGeom>
          <a:noFill/>
        </p:spPr>
        <p:txBody>
          <a:bodyPr wrap="square" rtlCol="0">
            <a:spAutoFit/>
          </a:bodyPr>
          <a:lstStyle/>
          <a:p>
            <a:r>
              <a:rPr lang="en-GB" i="1" dirty="0"/>
              <a:t>w</a:t>
            </a:r>
            <a:r>
              <a:rPr lang="en-GB" i="1" baseline="-25000" dirty="0"/>
              <a:t>0</a:t>
            </a:r>
          </a:p>
        </p:txBody>
      </p:sp>
      <p:sp>
        <p:nvSpPr>
          <p:cNvPr id="40" name="TextBox 39">
            <a:extLst>
              <a:ext uri="{FF2B5EF4-FFF2-40B4-BE49-F238E27FC236}">
                <a16:creationId xmlns:a16="http://schemas.microsoft.com/office/drawing/2014/main" id="{FF9C58C8-D044-BA50-C2FE-E65285F7446F}"/>
              </a:ext>
            </a:extLst>
          </p:cNvPr>
          <p:cNvSpPr txBox="1"/>
          <p:nvPr/>
        </p:nvSpPr>
        <p:spPr>
          <a:xfrm>
            <a:off x="1238911" y="2133304"/>
            <a:ext cx="729582" cy="307777"/>
          </a:xfrm>
          <a:prstGeom prst="rect">
            <a:avLst/>
          </a:prstGeom>
          <a:noFill/>
        </p:spPr>
        <p:txBody>
          <a:bodyPr wrap="square" rtlCol="0">
            <a:spAutoFit/>
          </a:bodyPr>
          <a:lstStyle/>
          <a:p>
            <a:r>
              <a:rPr lang="en-GB" i="1" dirty="0"/>
              <a:t>w</a:t>
            </a:r>
            <a:r>
              <a:rPr lang="en-GB" i="1" baseline="-25000" dirty="0"/>
              <a:t>1 </a:t>
            </a:r>
            <a:r>
              <a:rPr lang="en-GB" i="1" dirty="0"/>
              <a:t>=5</a:t>
            </a:r>
            <a:endParaRPr lang="en-GB" i="1" baseline="-25000" dirty="0"/>
          </a:p>
        </p:txBody>
      </p:sp>
      <p:sp>
        <p:nvSpPr>
          <p:cNvPr id="41" name="TextBox 40">
            <a:extLst>
              <a:ext uri="{FF2B5EF4-FFF2-40B4-BE49-F238E27FC236}">
                <a16:creationId xmlns:a16="http://schemas.microsoft.com/office/drawing/2014/main" id="{D5FD9C9A-835B-4ABE-6274-8E60B10E2DA6}"/>
              </a:ext>
            </a:extLst>
          </p:cNvPr>
          <p:cNvSpPr txBox="1"/>
          <p:nvPr/>
        </p:nvSpPr>
        <p:spPr>
          <a:xfrm rot="19630047">
            <a:off x="1321410" y="2602278"/>
            <a:ext cx="742179" cy="307777"/>
          </a:xfrm>
          <a:prstGeom prst="rect">
            <a:avLst/>
          </a:prstGeom>
          <a:noFill/>
        </p:spPr>
        <p:txBody>
          <a:bodyPr wrap="square" rtlCol="0">
            <a:spAutoFit/>
          </a:bodyPr>
          <a:lstStyle/>
          <a:p>
            <a:r>
              <a:rPr lang="en-GB" i="1" dirty="0"/>
              <a:t>w</a:t>
            </a:r>
            <a:r>
              <a:rPr lang="en-GB" i="1" baseline="-25000" dirty="0"/>
              <a:t>2 </a:t>
            </a:r>
            <a:r>
              <a:rPr lang="en-GB" i="1" dirty="0"/>
              <a:t>=-3</a:t>
            </a:r>
            <a:endParaRPr lang="en-GB" i="1" baseline="-25000" dirty="0"/>
          </a:p>
        </p:txBody>
      </p:sp>
      <p:sp>
        <p:nvSpPr>
          <p:cNvPr id="54" name="TextBox 53">
            <a:extLst>
              <a:ext uri="{FF2B5EF4-FFF2-40B4-BE49-F238E27FC236}">
                <a16:creationId xmlns:a16="http://schemas.microsoft.com/office/drawing/2014/main" id="{7841113D-54A5-9AF4-C4EF-6C3C8C9B4204}"/>
              </a:ext>
            </a:extLst>
          </p:cNvPr>
          <p:cNvSpPr txBox="1"/>
          <p:nvPr/>
        </p:nvSpPr>
        <p:spPr>
          <a:xfrm>
            <a:off x="6890598" y="1319637"/>
            <a:ext cx="207929" cy="369332"/>
          </a:xfrm>
          <a:prstGeom prst="rect">
            <a:avLst/>
          </a:prstGeom>
          <a:solidFill>
            <a:schemeClr val="bg1"/>
          </a:solidFill>
        </p:spPr>
        <p:txBody>
          <a:bodyPr wrap="square" rtlCol="0">
            <a:spAutoFit/>
          </a:bodyPr>
          <a:lstStyle/>
          <a:p>
            <a:endParaRPr lang="en-GB" sz="1800" b="1" dirty="0"/>
          </a:p>
        </p:txBody>
      </p:sp>
      <p:pic>
        <p:nvPicPr>
          <p:cNvPr id="89" name="Picture 88">
            <a:extLst>
              <a:ext uri="{FF2B5EF4-FFF2-40B4-BE49-F238E27FC236}">
                <a16:creationId xmlns:a16="http://schemas.microsoft.com/office/drawing/2014/main" id="{5EC64B3A-5714-7A60-F73A-36A70A67A7A5}"/>
              </a:ext>
            </a:extLst>
          </p:cNvPr>
          <p:cNvPicPr>
            <a:picLocks noChangeAspect="1"/>
          </p:cNvPicPr>
          <p:nvPr/>
        </p:nvPicPr>
        <p:blipFill>
          <a:blip r:embed="rId4"/>
          <a:stretch>
            <a:fillRect/>
          </a:stretch>
        </p:blipFill>
        <p:spPr>
          <a:xfrm>
            <a:off x="5484144" y="1990449"/>
            <a:ext cx="3244356" cy="2729945"/>
          </a:xfrm>
          <a:prstGeom prst="rect">
            <a:avLst/>
          </a:prstGeom>
        </p:spPr>
      </p:pic>
      <p:pic>
        <p:nvPicPr>
          <p:cNvPr id="91" name="Picture 90">
            <a:extLst>
              <a:ext uri="{FF2B5EF4-FFF2-40B4-BE49-F238E27FC236}">
                <a16:creationId xmlns:a16="http://schemas.microsoft.com/office/drawing/2014/main" id="{6A1D0650-CACE-6D07-3A6A-D1DB8CC27247}"/>
              </a:ext>
            </a:extLst>
          </p:cNvPr>
          <p:cNvPicPr>
            <a:picLocks noChangeAspect="1"/>
          </p:cNvPicPr>
          <p:nvPr/>
        </p:nvPicPr>
        <p:blipFill>
          <a:blip r:embed="rId5"/>
          <a:stretch>
            <a:fillRect/>
          </a:stretch>
        </p:blipFill>
        <p:spPr>
          <a:xfrm>
            <a:off x="5189480" y="1755245"/>
            <a:ext cx="1883745" cy="1233583"/>
          </a:xfrm>
          <a:prstGeom prst="rect">
            <a:avLst/>
          </a:prstGeom>
        </p:spPr>
      </p:pic>
      <p:sp>
        <p:nvSpPr>
          <p:cNvPr id="9" name="Oval 8">
            <a:extLst>
              <a:ext uri="{FF2B5EF4-FFF2-40B4-BE49-F238E27FC236}">
                <a16:creationId xmlns:a16="http://schemas.microsoft.com/office/drawing/2014/main" id="{55055864-F636-ABE3-82D2-804610CAC184}"/>
              </a:ext>
            </a:extLst>
          </p:cNvPr>
          <p:cNvSpPr/>
          <p:nvPr/>
        </p:nvSpPr>
        <p:spPr>
          <a:xfrm>
            <a:off x="4345756" y="2166591"/>
            <a:ext cx="452487" cy="480767"/>
          </a:xfrm>
          <a:prstGeom prst="ellipse">
            <a:avLst/>
          </a:prstGeom>
          <a:solidFill>
            <a:srgbClr val="D9BAF7"/>
          </a:solidFill>
          <a:ln>
            <a:solidFill>
              <a:srgbClr val="D9B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y</a:t>
            </a:r>
            <a:endParaRPr lang="en-GB" dirty="0"/>
          </a:p>
        </p:txBody>
      </p:sp>
      <p:pic>
        <p:nvPicPr>
          <p:cNvPr id="14" name="Picture 13">
            <a:extLst>
              <a:ext uri="{FF2B5EF4-FFF2-40B4-BE49-F238E27FC236}">
                <a16:creationId xmlns:a16="http://schemas.microsoft.com/office/drawing/2014/main" id="{6259EF13-9EF3-08AB-04ED-28F4DF81F6F5}"/>
              </a:ext>
            </a:extLst>
          </p:cNvPr>
          <p:cNvPicPr>
            <a:picLocks noChangeAspect="1"/>
          </p:cNvPicPr>
          <p:nvPr/>
        </p:nvPicPr>
        <p:blipFill>
          <a:blip r:embed="rId6"/>
          <a:stretch>
            <a:fillRect/>
          </a:stretch>
        </p:blipFill>
        <p:spPr>
          <a:xfrm>
            <a:off x="5628031" y="1306833"/>
            <a:ext cx="2242186" cy="234944"/>
          </a:xfrm>
          <a:prstGeom prst="rect">
            <a:avLst/>
          </a:prstGeom>
        </p:spPr>
      </p:pic>
      <p:pic>
        <p:nvPicPr>
          <p:cNvPr id="93" name="Picture 92">
            <a:extLst>
              <a:ext uri="{FF2B5EF4-FFF2-40B4-BE49-F238E27FC236}">
                <a16:creationId xmlns:a16="http://schemas.microsoft.com/office/drawing/2014/main" id="{53643EBC-3279-AC70-15BF-60130160454D}"/>
              </a:ext>
            </a:extLst>
          </p:cNvPr>
          <p:cNvPicPr>
            <a:picLocks noChangeAspect="1"/>
          </p:cNvPicPr>
          <p:nvPr/>
        </p:nvPicPr>
        <p:blipFill>
          <a:blip r:embed="rId7"/>
          <a:stretch>
            <a:fillRect/>
          </a:stretch>
        </p:blipFill>
        <p:spPr>
          <a:xfrm rot="18207838">
            <a:off x="6992443" y="2968110"/>
            <a:ext cx="1040313" cy="140828"/>
          </a:xfrm>
          <a:prstGeom prst="rect">
            <a:avLst/>
          </a:prstGeom>
        </p:spPr>
      </p:pic>
      <p:pic>
        <p:nvPicPr>
          <p:cNvPr id="95" name="Picture 94">
            <a:extLst>
              <a:ext uri="{FF2B5EF4-FFF2-40B4-BE49-F238E27FC236}">
                <a16:creationId xmlns:a16="http://schemas.microsoft.com/office/drawing/2014/main" id="{5754C911-811E-2C48-A1E1-9712FB0EF00B}"/>
              </a:ext>
            </a:extLst>
          </p:cNvPr>
          <p:cNvPicPr>
            <a:picLocks noChangeAspect="1"/>
          </p:cNvPicPr>
          <p:nvPr/>
        </p:nvPicPr>
        <p:blipFill>
          <a:blip r:embed="rId8"/>
          <a:stretch>
            <a:fillRect/>
          </a:stretch>
        </p:blipFill>
        <p:spPr>
          <a:xfrm>
            <a:off x="5634682" y="2514402"/>
            <a:ext cx="630722" cy="310981"/>
          </a:xfrm>
          <a:prstGeom prst="rect">
            <a:avLst/>
          </a:prstGeom>
        </p:spPr>
      </p:pic>
      <p:sp>
        <p:nvSpPr>
          <p:cNvPr id="97" name="Rectangle 96">
            <a:extLst>
              <a:ext uri="{FF2B5EF4-FFF2-40B4-BE49-F238E27FC236}">
                <a16:creationId xmlns:a16="http://schemas.microsoft.com/office/drawing/2014/main" id="{615190AA-8311-8A6C-2D59-690FE4F08ABD}"/>
              </a:ext>
            </a:extLst>
          </p:cNvPr>
          <p:cNvSpPr/>
          <p:nvPr/>
        </p:nvSpPr>
        <p:spPr>
          <a:xfrm>
            <a:off x="5806714" y="2508396"/>
            <a:ext cx="45719" cy="147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2"/>
                </a:solidFill>
              </a:rPr>
              <a:t>3</a:t>
            </a:r>
            <a:endParaRPr lang="en-GB" sz="900" dirty="0">
              <a:solidFill>
                <a:schemeClr val="bg2"/>
              </a:solidFill>
            </a:endParaRPr>
          </a:p>
        </p:txBody>
      </p:sp>
      <p:sp>
        <p:nvSpPr>
          <p:cNvPr id="99" name="TextBox 98">
            <a:extLst>
              <a:ext uri="{FF2B5EF4-FFF2-40B4-BE49-F238E27FC236}">
                <a16:creationId xmlns:a16="http://schemas.microsoft.com/office/drawing/2014/main" id="{C4EE4D4F-7990-2521-E845-6CCFEEC894ED}"/>
              </a:ext>
            </a:extLst>
          </p:cNvPr>
          <p:cNvSpPr txBox="1"/>
          <p:nvPr/>
        </p:nvSpPr>
        <p:spPr>
          <a:xfrm>
            <a:off x="810274" y="3666953"/>
            <a:ext cx="1886332" cy="307777"/>
          </a:xfrm>
          <a:prstGeom prst="rect">
            <a:avLst/>
          </a:prstGeom>
          <a:noFill/>
        </p:spPr>
        <p:txBody>
          <a:bodyPr wrap="square" rtlCol="0">
            <a:spAutoFit/>
          </a:bodyPr>
          <a:lstStyle/>
          <a:p>
            <a:r>
              <a:rPr lang="en-GB" dirty="0"/>
              <a:t>If we have an input </a:t>
            </a:r>
          </a:p>
        </p:txBody>
      </p:sp>
      <p:pic>
        <p:nvPicPr>
          <p:cNvPr id="101" name="Picture 100">
            <a:extLst>
              <a:ext uri="{FF2B5EF4-FFF2-40B4-BE49-F238E27FC236}">
                <a16:creationId xmlns:a16="http://schemas.microsoft.com/office/drawing/2014/main" id="{80C58759-C670-8425-12D0-F6BCBA88BBEF}"/>
              </a:ext>
            </a:extLst>
          </p:cNvPr>
          <p:cNvPicPr>
            <a:picLocks noChangeAspect="1"/>
          </p:cNvPicPr>
          <p:nvPr/>
        </p:nvPicPr>
        <p:blipFill>
          <a:blip r:embed="rId9"/>
          <a:stretch>
            <a:fillRect/>
          </a:stretch>
        </p:blipFill>
        <p:spPr>
          <a:xfrm>
            <a:off x="2543087" y="3581533"/>
            <a:ext cx="1116768" cy="478615"/>
          </a:xfrm>
          <a:prstGeom prst="rect">
            <a:avLst/>
          </a:prstGeom>
        </p:spPr>
      </p:pic>
      <p:sp>
        <p:nvSpPr>
          <p:cNvPr id="102" name="Rectangle 101">
            <a:extLst>
              <a:ext uri="{FF2B5EF4-FFF2-40B4-BE49-F238E27FC236}">
                <a16:creationId xmlns:a16="http://schemas.microsoft.com/office/drawing/2014/main" id="{7F592881-894F-0137-0948-7F16DB4436EC}"/>
              </a:ext>
            </a:extLst>
          </p:cNvPr>
          <p:cNvSpPr/>
          <p:nvPr/>
        </p:nvSpPr>
        <p:spPr>
          <a:xfrm>
            <a:off x="3299730" y="3565729"/>
            <a:ext cx="270380" cy="254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bg2"/>
                </a:solidFill>
              </a:rPr>
              <a:t>3</a:t>
            </a:r>
            <a:endParaRPr lang="en-GB" dirty="0">
              <a:solidFill>
                <a:schemeClr val="bg2"/>
              </a:solidFill>
            </a:endParaRPr>
          </a:p>
        </p:txBody>
      </p:sp>
      <p:pic>
        <p:nvPicPr>
          <p:cNvPr id="106" name="Picture 105">
            <a:extLst>
              <a:ext uri="{FF2B5EF4-FFF2-40B4-BE49-F238E27FC236}">
                <a16:creationId xmlns:a16="http://schemas.microsoft.com/office/drawing/2014/main" id="{ACAAB539-864E-9508-964E-873E3EB0CC07}"/>
              </a:ext>
            </a:extLst>
          </p:cNvPr>
          <p:cNvPicPr>
            <a:picLocks noChangeAspect="1"/>
          </p:cNvPicPr>
          <p:nvPr/>
        </p:nvPicPr>
        <p:blipFill>
          <a:blip r:embed="rId10"/>
          <a:stretch>
            <a:fillRect/>
          </a:stretch>
        </p:blipFill>
        <p:spPr>
          <a:xfrm>
            <a:off x="1005586" y="4068598"/>
            <a:ext cx="2126717" cy="429291"/>
          </a:xfrm>
          <a:prstGeom prst="rect">
            <a:avLst/>
          </a:prstGeom>
        </p:spPr>
      </p:pic>
      <p:sp>
        <p:nvSpPr>
          <p:cNvPr id="107" name="Rectangle 106">
            <a:extLst>
              <a:ext uri="{FF2B5EF4-FFF2-40B4-BE49-F238E27FC236}">
                <a16:creationId xmlns:a16="http://schemas.microsoft.com/office/drawing/2014/main" id="{17D2DB8E-23A0-6FD4-EC6C-0E9D74ECA7EA}"/>
              </a:ext>
            </a:extLst>
          </p:cNvPr>
          <p:cNvSpPr/>
          <p:nvPr/>
        </p:nvSpPr>
        <p:spPr>
          <a:xfrm>
            <a:off x="2318658" y="4060148"/>
            <a:ext cx="76446" cy="254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bg2"/>
                </a:solidFill>
              </a:rPr>
              <a:t>3</a:t>
            </a:r>
            <a:endParaRPr lang="en-GB" sz="1050" dirty="0">
              <a:solidFill>
                <a:schemeClr val="bg2"/>
              </a:solidFill>
            </a:endParaRPr>
          </a:p>
        </p:txBody>
      </p:sp>
      <p:sp>
        <p:nvSpPr>
          <p:cNvPr id="108" name="Rectangle 107">
            <a:extLst>
              <a:ext uri="{FF2B5EF4-FFF2-40B4-BE49-F238E27FC236}">
                <a16:creationId xmlns:a16="http://schemas.microsoft.com/office/drawing/2014/main" id="{F0691EAD-8774-29AF-8F17-2D6E612A6865}"/>
              </a:ext>
            </a:extLst>
          </p:cNvPr>
          <p:cNvSpPr/>
          <p:nvPr/>
        </p:nvSpPr>
        <p:spPr>
          <a:xfrm>
            <a:off x="2009341" y="4033566"/>
            <a:ext cx="105689" cy="307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bg2"/>
                </a:solidFill>
              </a:rPr>
              <a:t>5</a:t>
            </a:r>
            <a:endParaRPr lang="en-GB" sz="1050" dirty="0">
              <a:solidFill>
                <a:schemeClr val="bg2"/>
              </a:solidFill>
            </a:endParaRPr>
          </a:p>
        </p:txBody>
      </p:sp>
      <p:sp>
        <p:nvSpPr>
          <p:cNvPr id="109" name="Rectangle 108">
            <a:extLst>
              <a:ext uri="{FF2B5EF4-FFF2-40B4-BE49-F238E27FC236}">
                <a16:creationId xmlns:a16="http://schemas.microsoft.com/office/drawing/2014/main" id="{1AA2866A-BFBB-92AD-6BA5-E30A1EBE4465}"/>
              </a:ext>
            </a:extLst>
          </p:cNvPr>
          <p:cNvSpPr/>
          <p:nvPr/>
        </p:nvSpPr>
        <p:spPr>
          <a:xfrm>
            <a:off x="2740094" y="4060146"/>
            <a:ext cx="83067" cy="254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bg2"/>
                </a:solidFill>
              </a:rPr>
              <a:t>3</a:t>
            </a:r>
            <a:endParaRPr lang="en-GB" sz="1050" dirty="0">
              <a:solidFill>
                <a:schemeClr val="bg2"/>
              </a:solidFill>
            </a:endParaRPr>
          </a:p>
        </p:txBody>
      </p:sp>
      <p:pic>
        <p:nvPicPr>
          <p:cNvPr id="114" name="Picture 113">
            <a:extLst>
              <a:ext uri="{FF2B5EF4-FFF2-40B4-BE49-F238E27FC236}">
                <a16:creationId xmlns:a16="http://schemas.microsoft.com/office/drawing/2014/main" id="{75D8DFF5-D9E9-FEB6-E965-766C9197DE32}"/>
              </a:ext>
            </a:extLst>
          </p:cNvPr>
          <p:cNvPicPr>
            <a:picLocks noChangeAspect="1"/>
          </p:cNvPicPr>
          <p:nvPr/>
        </p:nvPicPr>
        <p:blipFill>
          <a:blip r:embed="rId11"/>
          <a:stretch>
            <a:fillRect/>
          </a:stretch>
        </p:blipFill>
        <p:spPr>
          <a:xfrm>
            <a:off x="1538122" y="4283243"/>
            <a:ext cx="2829320" cy="352474"/>
          </a:xfrm>
          <a:prstGeom prst="rect">
            <a:avLst/>
          </a:prstGeom>
        </p:spPr>
      </p:pic>
      <p:sp>
        <p:nvSpPr>
          <p:cNvPr id="110" name="Rectangle 109">
            <a:extLst>
              <a:ext uri="{FF2B5EF4-FFF2-40B4-BE49-F238E27FC236}">
                <a16:creationId xmlns:a16="http://schemas.microsoft.com/office/drawing/2014/main" id="{63437181-A494-179B-9872-75D2C063EEAA}"/>
              </a:ext>
            </a:extLst>
          </p:cNvPr>
          <p:cNvSpPr/>
          <p:nvPr/>
        </p:nvSpPr>
        <p:spPr>
          <a:xfrm>
            <a:off x="1052412" y="4302427"/>
            <a:ext cx="1876417" cy="2535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latin typeface="Century Schoolbook" panose="02040604050505020304" pitchFamily="18" charset="0"/>
              </a:rPr>
              <a:t>= g(-20) = 2.06 E-9</a:t>
            </a:r>
            <a:endParaRPr lang="en-GB" sz="1100" dirty="0">
              <a:solidFill>
                <a:schemeClr val="bg2"/>
              </a:solidFill>
              <a:latin typeface="Century Schoolbook" panose="02040604050505020304" pitchFamily="18" charset="0"/>
            </a:endParaRPr>
          </a:p>
        </p:txBody>
      </p:sp>
      <p:sp>
        <p:nvSpPr>
          <p:cNvPr id="115" name="Left Brace 114">
            <a:extLst>
              <a:ext uri="{FF2B5EF4-FFF2-40B4-BE49-F238E27FC236}">
                <a16:creationId xmlns:a16="http://schemas.microsoft.com/office/drawing/2014/main" id="{E9A4B5C2-9254-7F1E-916A-0F7C1178E584}"/>
              </a:ext>
            </a:extLst>
          </p:cNvPr>
          <p:cNvSpPr/>
          <p:nvPr/>
        </p:nvSpPr>
        <p:spPr>
          <a:xfrm rot="16200000">
            <a:off x="7026742" y="955147"/>
            <a:ext cx="92967" cy="1253902"/>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116" name="TextBox 115">
            <a:extLst>
              <a:ext uri="{FF2B5EF4-FFF2-40B4-BE49-F238E27FC236}">
                <a16:creationId xmlns:a16="http://schemas.microsoft.com/office/drawing/2014/main" id="{6B0B48AD-9799-CED1-8FEC-53F8A56D6BB0}"/>
              </a:ext>
            </a:extLst>
          </p:cNvPr>
          <p:cNvSpPr txBox="1"/>
          <p:nvPr/>
        </p:nvSpPr>
        <p:spPr>
          <a:xfrm>
            <a:off x="6887056" y="1576224"/>
            <a:ext cx="512097" cy="307777"/>
          </a:xfrm>
          <a:prstGeom prst="rect">
            <a:avLst/>
          </a:prstGeom>
          <a:noFill/>
        </p:spPr>
        <p:txBody>
          <a:bodyPr wrap="square" rtlCol="0">
            <a:spAutoFit/>
          </a:bodyPr>
          <a:lstStyle/>
          <a:p>
            <a:r>
              <a:rPr lang="en-GB" i="1" dirty="0">
                <a:solidFill>
                  <a:schemeClr val="accent2"/>
                </a:solidFill>
              </a:rPr>
              <a:t>(z)</a:t>
            </a:r>
          </a:p>
        </p:txBody>
      </p:sp>
      <p:sp>
        <p:nvSpPr>
          <p:cNvPr id="117" name="TextBox 116">
            <a:extLst>
              <a:ext uri="{FF2B5EF4-FFF2-40B4-BE49-F238E27FC236}">
                <a16:creationId xmlns:a16="http://schemas.microsoft.com/office/drawing/2014/main" id="{13824687-11FD-1EC0-276C-B8F96016FCCC}"/>
              </a:ext>
            </a:extLst>
          </p:cNvPr>
          <p:cNvSpPr txBox="1"/>
          <p:nvPr/>
        </p:nvSpPr>
        <p:spPr>
          <a:xfrm>
            <a:off x="5484599" y="1898502"/>
            <a:ext cx="863329" cy="523220"/>
          </a:xfrm>
          <a:prstGeom prst="rect">
            <a:avLst/>
          </a:prstGeom>
          <a:solidFill>
            <a:schemeClr val="accent1">
              <a:lumMod val="20000"/>
              <a:lumOff val="80000"/>
            </a:schemeClr>
          </a:solidFill>
        </p:spPr>
        <p:txBody>
          <a:bodyPr wrap="square" rtlCol="0">
            <a:spAutoFit/>
          </a:bodyPr>
          <a:lstStyle/>
          <a:p>
            <a:r>
              <a:rPr lang="en-GB" dirty="0">
                <a:solidFill>
                  <a:schemeClr val="accent1"/>
                </a:solidFill>
              </a:rPr>
              <a:t>z &lt; 0</a:t>
            </a:r>
          </a:p>
          <a:p>
            <a:r>
              <a:rPr lang="en-GB" dirty="0">
                <a:solidFill>
                  <a:schemeClr val="accent1"/>
                </a:solidFill>
              </a:rPr>
              <a:t>y &lt; 0.5</a:t>
            </a:r>
          </a:p>
        </p:txBody>
      </p:sp>
      <p:sp>
        <p:nvSpPr>
          <p:cNvPr id="118" name="TextBox 117">
            <a:extLst>
              <a:ext uri="{FF2B5EF4-FFF2-40B4-BE49-F238E27FC236}">
                <a16:creationId xmlns:a16="http://schemas.microsoft.com/office/drawing/2014/main" id="{346B54F7-C380-9790-E128-099F20619D96}"/>
              </a:ext>
            </a:extLst>
          </p:cNvPr>
          <p:cNvSpPr txBox="1"/>
          <p:nvPr/>
        </p:nvSpPr>
        <p:spPr>
          <a:xfrm>
            <a:off x="7685053" y="3873150"/>
            <a:ext cx="863329" cy="523220"/>
          </a:xfrm>
          <a:prstGeom prst="rect">
            <a:avLst/>
          </a:prstGeom>
          <a:solidFill>
            <a:schemeClr val="accent2">
              <a:lumMod val="60000"/>
              <a:lumOff val="40000"/>
            </a:schemeClr>
          </a:solidFill>
        </p:spPr>
        <p:txBody>
          <a:bodyPr wrap="square" rtlCol="0">
            <a:spAutoFit/>
          </a:bodyPr>
          <a:lstStyle/>
          <a:p>
            <a:r>
              <a:rPr lang="en-GB" dirty="0">
                <a:solidFill>
                  <a:schemeClr val="accent2">
                    <a:lumMod val="50000"/>
                  </a:schemeClr>
                </a:solidFill>
              </a:rPr>
              <a:t>z &gt; 0</a:t>
            </a:r>
          </a:p>
          <a:p>
            <a:r>
              <a:rPr lang="en-GB" dirty="0">
                <a:solidFill>
                  <a:schemeClr val="accent2">
                    <a:lumMod val="50000"/>
                  </a:schemeClr>
                </a:solidFill>
              </a:rPr>
              <a:t>y &gt; 0.5</a:t>
            </a:r>
          </a:p>
        </p:txBody>
      </p:sp>
    </p:spTree>
    <p:extLst>
      <p:ext uri="{BB962C8B-B14F-4D97-AF65-F5344CB8AC3E}">
        <p14:creationId xmlns:p14="http://schemas.microsoft.com/office/powerpoint/2010/main" val="1689250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EB33-5627-B3E4-871A-41459C03D099}"/>
              </a:ext>
            </a:extLst>
          </p:cNvPr>
          <p:cNvSpPr>
            <a:spLocks noGrp="1"/>
          </p:cNvSpPr>
          <p:nvPr>
            <p:ph type="title"/>
          </p:nvPr>
        </p:nvSpPr>
        <p:spPr/>
        <p:txBody>
          <a:bodyPr>
            <a:normAutofit fontScale="90000"/>
          </a:bodyPr>
          <a:lstStyle/>
          <a:p>
            <a:r>
              <a:rPr lang="en-GB" dirty="0"/>
              <a:t>Multi-output perceptron</a:t>
            </a:r>
          </a:p>
        </p:txBody>
      </p:sp>
      <p:sp>
        <p:nvSpPr>
          <p:cNvPr id="4" name="Oval 3">
            <a:extLst>
              <a:ext uri="{FF2B5EF4-FFF2-40B4-BE49-F238E27FC236}">
                <a16:creationId xmlns:a16="http://schemas.microsoft.com/office/drawing/2014/main" id="{6B1CC6FA-657F-81CB-A161-41B4C6567BB0}"/>
              </a:ext>
            </a:extLst>
          </p:cNvPr>
          <p:cNvSpPr/>
          <p:nvPr/>
        </p:nvSpPr>
        <p:spPr>
          <a:xfrm>
            <a:off x="1856831" y="2571750"/>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2</a:t>
            </a:r>
          </a:p>
        </p:txBody>
      </p:sp>
      <p:sp>
        <p:nvSpPr>
          <p:cNvPr id="5" name="Oval 4">
            <a:extLst>
              <a:ext uri="{FF2B5EF4-FFF2-40B4-BE49-F238E27FC236}">
                <a16:creationId xmlns:a16="http://schemas.microsoft.com/office/drawing/2014/main" id="{954C0C2E-4DFD-C380-23E7-48F1D7F07065}"/>
              </a:ext>
            </a:extLst>
          </p:cNvPr>
          <p:cNvSpPr/>
          <p:nvPr/>
        </p:nvSpPr>
        <p:spPr>
          <a:xfrm>
            <a:off x="1856831" y="1706297"/>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1</a:t>
            </a:r>
            <a:endParaRPr lang="en-GB" sz="1200" i="1" dirty="0">
              <a:solidFill>
                <a:schemeClr val="bg2"/>
              </a:solidFill>
            </a:endParaRPr>
          </a:p>
        </p:txBody>
      </p:sp>
      <p:sp>
        <p:nvSpPr>
          <p:cNvPr id="6" name="Oval 5">
            <a:extLst>
              <a:ext uri="{FF2B5EF4-FFF2-40B4-BE49-F238E27FC236}">
                <a16:creationId xmlns:a16="http://schemas.microsoft.com/office/drawing/2014/main" id="{8EA29A9B-5E8A-A29E-7555-2EDDD208951D}"/>
              </a:ext>
            </a:extLst>
          </p:cNvPr>
          <p:cNvSpPr/>
          <p:nvPr/>
        </p:nvSpPr>
        <p:spPr>
          <a:xfrm>
            <a:off x="4345756" y="2075985"/>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1</a:t>
            </a:r>
            <a:endParaRPr lang="en-GB" baseline="-25000" dirty="0"/>
          </a:p>
        </p:txBody>
      </p:sp>
      <p:sp>
        <p:nvSpPr>
          <p:cNvPr id="10" name="Oval 9">
            <a:extLst>
              <a:ext uri="{FF2B5EF4-FFF2-40B4-BE49-F238E27FC236}">
                <a16:creationId xmlns:a16="http://schemas.microsoft.com/office/drawing/2014/main" id="{7DFA9CB7-7162-BFF4-39A4-35506572B3D1}"/>
              </a:ext>
            </a:extLst>
          </p:cNvPr>
          <p:cNvSpPr/>
          <p:nvPr/>
        </p:nvSpPr>
        <p:spPr>
          <a:xfrm>
            <a:off x="1856831" y="3497096"/>
            <a:ext cx="540516" cy="571374"/>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err="1">
                <a:solidFill>
                  <a:schemeClr val="bg2"/>
                </a:solidFill>
              </a:rPr>
              <a:t>x</a:t>
            </a:r>
            <a:r>
              <a:rPr lang="en-GB" sz="1200" i="1" baseline="-25000" dirty="0" err="1">
                <a:solidFill>
                  <a:schemeClr val="bg2"/>
                </a:solidFill>
              </a:rPr>
              <a:t>m</a:t>
            </a:r>
            <a:endParaRPr lang="en-GB" sz="1200" i="1" baseline="-25000" dirty="0">
              <a:solidFill>
                <a:schemeClr val="bg2"/>
              </a:solidFill>
            </a:endParaRPr>
          </a:p>
        </p:txBody>
      </p:sp>
      <p:sp>
        <p:nvSpPr>
          <p:cNvPr id="12" name="Oval 11">
            <a:extLst>
              <a:ext uri="{FF2B5EF4-FFF2-40B4-BE49-F238E27FC236}">
                <a16:creationId xmlns:a16="http://schemas.microsoft.com/office/drawing/2014/main" id="{C7D02846-31C5-0012-FF6C-0176256F9E53}"/>
              </a:ext>
            </a:extLst>
          </p:cNvPr>
          <p:cNvSpPr/>
          <p:nvPr/>
        </p:nvSpPr>
        <p:spPr>
          <a:xfrm>
            <a:off x="4345756" y="2955194"/>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2</a:t>
            </a:r>
            <a:endParaRPr lang="en-GB" baseline="-25000" dirty="0"/>
          </a:p>
        </p:txBody>
      </p:sp>
      <p:cxnSp>
        <p:nvCxnSpPr>
          <p:cNvPr id="14" name="Straight Arrow Connector 13">
            <a:extLst>
              <a:ext uri="{FF2B5EF4-FFF2-40B4-BE49-F238E27FC236}">
                <a16:creationId xmlns:a16="http://schemas.microsoft.com/office/drawing/2014/main" id="{F078937D-27EB-3712-7AF7-1A9D1F037A5D}"/>
              </a:ext>
            </a:extLst>
          </p:cNvPr>
          <p:cNvCxnSpPr>
            <a:stCxn id="5" idx="6"/>
            <a:endCxn id="6" idx="2"/>
          </p:cNvCxnSpPr>
          <p:nvPr/>
        </p:nvCxnSpPr>
        <p:spPr>
          <a:xfrm>
            <a:off x="2397347" y="1991984"/>
            <a:ext cx="1948409" cy="36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9E599B1-332D-3A09-F708-45DB9A1362E2}"/>
              </a:ext>
            </a:extLst>
          </p:cNvPr>
          <p:cNvCxnSpPr>
            <a:stCxn id="5" idx="6"/>
            <a:endCxn id="12" idx="2"/>
          </p:cNvCxnSpPr>
          <p:nvPr/>
        </p:nvCxnSpPr>
        <p:spPr>
          <a:xfrm>
            <a:off x="2397347" y="1991984"/>
            <a:ext cx="1948409" cy="1248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295617-9260-EC9C-D812-7198E306B14A}"/>
              </a:ext>
            </a:extLst>
          </p:cNvPr>
          <p:cNvCxnSpPr>
            <a:stCxn id="4" idx="6"/>
            <a:endCxn id="6" idx="2"/>
          </p:cNvCxnSpPr>
          <p:nvPr/>
        </p:nvCxnSpPr>
        <p:spPr>
          <a:xfrm flipV="1">
            <a:off x="2397347" y="2361672"/>
            <a:ext cx="1948409" cy="49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BB71FF-BD3B-68A0-C859-6EA5AE0C68C4}"/>
              </a:ext>
            </a:extLst>
          </p:cNvPr>
          <p:cNvCxnSpPr>
            <a:stCxn id="4" idx="6"/>
            <a:endCxn id="12" idx="2"/>
          </p:cNvCxnSpPr>
          <p:nvPr/>
        </p:nvCxnSpPr>
        <p:spPr>
          <a:xfrm>
            <a:off x="2397347" y="2857437"/>
            <a:ext cx="1948409" cy="383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B68DC7-7B18-B3A8-AEDE-0D2E9C94EB4A}"/>
              </a:ext>
            </a:extLst>
          </p:cNvPr>
          <p:cNvCxnSpPr>
            <a:stCxn id="10" idx="6"/>
            <a:endCxn id="6" idx="2"/>
          </p:cNvCxnSpPr>
          <p:nvPr/>
        </p:nvCxnSpPr>
        <p:spPr>
          <a:xfrm flipV="1">
            <a:off x="2397347" y="2361672"/>
            <a:ext cx="1948409" cy="142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1D436CC-BEDB-740A-67E6-14A1526BAD33}"/>
              </a:ext>
            </a:extLst>
          </p:cNvPr>
          <p:cNvCxnSpPr>
            <a:stCxn id="10" idx="6"/>
            <a:endCxn id="12" idx="2"/>
          </p:cNvCxnSpPr>
          <p:nvPr/>
        </p:nvCxnSpPr>
        <p:spPr>
          <a:xfrm flipV="1">
            <a:off x="2397347" y="3240881"/>
            <a:ext cx="1948409" cy="54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FD0CFAA-F560-7418-63B3-D52E011E427C}"/>
              </a:ext>
            </a:extLst>
          </p:cNvPr>
          <p:cNvCxnSpPr>
            <a:stCxn id="6" idx="6"/>
          </p:cNvCxnSpPr>
          <p:nvPr/>
        </p:nvCxnSpPr>
        <p:spPr>
          <a:xfrm flipV="1">
            <a:off x="4886272" y="2361671"/>
            <a:ext cx="18603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05BA40-3498-DF6D-E892-91C81981AAD2}"/>
              </a:ext>
            </a:extLst>
          </p:cNvPr>
          <p:cNvCxnSpPr>
            <a:stCxn id="12" idx="6"/>
          </p:cNvCxnSpPr>
          <p:nvPr/>
        </p:nvCxnSpPr>
        <p:spPr>
          <a:xfrm flipV="1">
            <a:off x="4886272" y="3240880"/>
            <a:ext cx="18445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48C62C5-A4D3-556B-92D4-48C4BC87DA31}"/>
              </a:ext>
            </a:extLst>
          </p:cNvPr>
          <p:cNvSpPr txBox="1"/>
          <p:nvPr/>
        </p:nvSpPr>
        <p:spPr>
          <a:xfrm>
            <a:off x="5153007" y="2074201"/>
            <a:ext cx="1326912" cy="307777"/>
          </a:xfrm>
          <a:prstGeom prst="rect">
            <a:avLst/>
          </a:prstGeom>
          <a:noFill/>
        </p:spPr>
        <p:txBody>
          <a:bodyPr wrap="square" rtlCol="0">
            <a:spAutoFit/>
          </a:bodyPr>
          <a:lstStyle/>
          <a:p>
            <a:r>
              <a:rPr lang="en-GB" dirty="0"/>
              <a:t>y</a:t>
            </a:r>
            <a:r>
              <a:rPr lang="en-GB" baseline="-25000" dirty="0"/>
              <a:t>1</a:t>
            </a:r>
            <a:r>
              <a:rPr lang="en-GB" dirty="0"/>
              <a:t> = g(z</a:t>
            </a:r>
            <a:r>
              <a:rPr lang="en-GB" baseline="-25000" dirty="0"/>
              <a:t>1</a:t>
            </a:r>
            <a:r>
              <a:rPr lang="en-GB" dirty="0"/>
              <a:t>)</a:t>
            </a:r>
          </a:p>
        </p:txBody>
      </p:sp>
      <p:sp>
        <p:nvSpPr>
          <p:cNvPr id="31" name="TextBox 30">
            <a:extLst>
              <a:ext uri="{FF2B5EF4-FFF2-40B4-BE49-F238E27FC236}">
                <a16:creationId xmlns:a16="http://schemas.microsoft.com/office/drawing/2014/main" id="{AD36DC97-F503-9D0E-0167-2A1C1449C243}"/>
              </a:ext>
            </a:extLst>
          </p:cNvPr>
          <p:cNvSpPr txBox="1"/>
          <p:nvPr/>
        </p:nvSpPr>
        <p:spPr>
          <a:xfrm>
            <a:off x="5153007" y="2927075"/>
            <a:ext cx="1326912" cy="307777"/>
          </a:xfrm>
          <a:prstGeom prst="rect">
            <a:avLst/>
          </a:prstGeom>
          <a:noFill/>
        </p:spPr>
        <p:txBody>
          <a:bodyPr wrap="square" rtlCol="0">
            <a:spAutoFit/>
          </a:bodyPr>
          <a:lstStyle/>
          <a:p>
            <a:r>
              <a:rPr lang="en-GB" dirty="0"/>
              <a:t>y</a:t>
            </a:r>
            <a:r>
              <a:rPr lang="en-GB" baseline="-25000" dirty="0"/>
              <a:t>2</a:t>
            </a:r>
            <a:r>
              <a:rPr lang="en-GB" dirty="0"/>
              <a:t> = g(z</a:t>
            </a:r>
            <a:r>
              <a:rPr lang="en-GB" baseline="-25000" dirty="0"/>
              <a:t>2</a:t>
            </a:r>
            <a:r>
              <a:rPr lang="en-GB" dirty="0"/>
              <a:t>)</a:t>
            </a:r>
          </a:p>
        </p:txBody>
      </p:sp>
      <p:cxnSp>
        <p:nvCxnSpPr>
          <p:cNvPr id="33" name="Straight Arrow Connector 32">
            <a:extLst>
              <a:ext uri="{FF2B5EF4-FFF2-40B4-BE49-F238E27FC236}">
                <a16:creationId xmlns:a16="http://schemas.microsoft.com/office/drawing/2014/main" id="{30AE292D-20DC-D4A8-1DA3-2E3FD9D3852A}"/>
              </a:ext>
            </a:extLst>
          </p:cNvPr>
          <p:cNvCxnSpPr/>
          <p:nvPr/>
        </p:nvCxnSpPr>
        <p:spPr>
          <a:xfrm flipH="1">
            <a:off x="3371551" y="1615669"/>
            <a:ext cx="402927" cy="3093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F240D85-C6BC-5F2A-5097-A8F8CC4B65B7}"/>
              </a:ext>
            </a:extLst>
          </p:cNvPr>
          <p:cNvSpPr txBox="1"/>
          <p:nvPr/>
        </p:nvSpPr>
        <p:spPr>
          <a:xfrm>
            <a:off x="3774478" y="1126887"/>
            <a:ext cx="3210712" cy="738664"/>
          </a:xfrm>
          <a:prstGeom prst="rect">
            <a:avLst/>
          </a:prstGeom>
          <a:noFill/>
        </p:spPr>
        <p:txBody>
          <a:bodyPr wrap="square" rtlCol="0">
            <a:spAutoFit/>
          </a:bodyPr>
          <a:lstStyle/>
          <a:p>
            <a:r>
              <a:rPr lang="en-GB" dirty="0"/>
              <a:t>Because of the dense connections between inputs and outputs, this is called a </a:t>
            </a:r>
            <a:r>
              <a:rPr lang="en-GB" b="1" dirty="0"/>
              <a:t>dense layer</a:t>
            </a:r>
          </a:p>
        </p:txBody>
      </p:sp>
      <p:pic>
        <p:nvPicPr>
          <p:cNvPr id="36" name="Picture 35">
            <a:extLst>
              <a:ext uri="{FF2B5EF4-FFF2-40B4-BE49-F238E27FC236}">
                <a16:creationId xmlns:a16="http://schemas.microsoft.com/office/drawing/2014/main" id="{D8D0224A-B54E-92CD-2D07-A6C56DB2AB3F}"/>
              </a:ext>
            </a:extLst>
          </p:cNvPr>
          <p:cNvPicPr>
            <a:picLocks noChangeAspect="1"/>
          </p:cNvPicPr>
          <p:nvPr/>
        </p:nvPicPr>
        <p:blipFill>
          <a:blip r:embed="rId2"/>
          <a:stretch>
            <a:fillRect/>
          </a:stretch>
        </p:blipFill>
        <p:spPr>
          <a:xfrm>
            <a:off x="3432168" y="3992862"/>
            <a:ext cx="2279664" cy="671445"/>
          </a:xfrm>
          <a:prstGeom prst="rect">
            <a:avLst/>
          </a:prstGeom>
        </p:spPr>
      </p:pic>
    </p:spTree>
    <p:extLst>
      <p:ext uri="{BB962C8B-B14F-4D97-AF65-F5344CB8AC3E}">
        <p14:creationId xmlns:p14="http://schemas.microsoft.com/office/powerpoint/2010/main" val="4004910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CA288-DA7B-57E0-27FF-4FA986FEB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033BD-0398-99B9-62E4-1B7A37A3AEF8}"/>
              </a:ext>
            </a:extLst>
          </p:cNvPr>
          <p:cNvSpPr>
            <a:spLocks noGrp="1"/>
          </p:cNvSpPr>
          <p:nvPr>
            <p:ph type="title"/>
          </p:nvPr>
        </p:nvSpPr>
        <p:spPr/>
        <p:txBody>
          <a:bodyPr>
            <a:normAutofit fontScale="90000"/>
          </a:bodyPr>
          <a:lstStyle/>
          <a:p>
            <a:r>
              <a:rPr lang="en-GB" dirty="0"/>
              <a:t>Multi-output perceptron</a:t>
            </a:r>
          </a:p>
        </p:txBody>
      </p:sp>
      <p:sp>
        <p:nvSpPr>
          <p:cNvPr id="4" name="Oval 3">
            <a:extLst>
              <a:ext uri="{FF2B5EF4-FFF2-40B4-BE49-F238E27FC236}">
                <a16:creationId xmlns:a16="http://schemas.microsoft.com/office/drawing/2014/main" id="{F14733EA-AE0E-57F3-E129-8EF9D9897348}"/>
              </a:ext>
            </a:extLst>
          </p:cNvPr>
          <p:cNvSpPr/>
          <p:nvPr/>
        </p:nvSpPr>
        <p:spPr>
          <a:xfrm>
            <a:off x="1856831" y="2571750"/>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2</a:t>
            </a:r>
          </a:p>
        </p:txBody>
      </p:sp>
      <p:sp>
        <p:nvSpPr>
          <p:cNvPr id="5" name="Oval 4">
            <a:extLst>
              <a:ext uri="{FF2B5EF4-FFF2-40B4-BE49-F238E27FC236}">
                <a16:creationId xmlns:a16="http://schemas.microsoft.com/office/drawing/2014/main" id="{0E59B557-DF3C-C4CB-2CA3-45CF4ACB2B6D}"/>
              </a:ext>
            </a:extLst>
          </p:cNvPr>
          <p:cNvSpPr/>
          <p:nvPr/>
        </p:nvSpPr>
        <p:spPr>
          <a:xfrm>
            <a:off x="1856831" y="1706297"/>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1</a:t>
            </a:r>
            <a:endParaRPr lang="en-GB" sz="1200" i="1" dirty="0">
              <a:solidFill>
                <a:schemeClr val="bg2"/>
              </a:solidFill>
            </a:endParaRPr>
          </a:p>
        </p:txBody>
      </p:sp>
      <p:sp>
        <p:nvSpPr>
          <p:cNvPr id="6" name="Oval 5">
            <a:extLst>
              <a:ext uri="{FF2B5EF4-FFF2-40B4-BE49-F238E27FC236}">
                <a16:creationId xmlns:a16="http://schemas.microsoft.com/office/drawing/2014/main" id="{26A9550B-8222-60E4-10B0-C38B2D2FA3E4}"/>
              </a:ext>
            </a:extLst>
          </p:cNvPr>
          <p:cNvSpPr/>
          <p:nvPr/>
        </p:nvSpPr>
        <p:spPr>
          <a:xfrm>
            <a:off x="4345756" y="2075985"/>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1</a:t>
            </a:r>
            <a:endParaRPr lang="en-GB" baseline="-25000" dirty="0"/>
          </a:p>
        </p:txBody>
      </p:sp>
      <p:sp>
        <p:nvSpPr>
          <p:cNvPr id="10" name="Oval 9">
            <a:extLst>
              <a:ext uri="{FF2B5EF4-FFF2-40B4-BE49-F238E27FC236}">
                <a16:creationId xmlns:a16="http://schemas.microsoft.com/office/drawing/2014/main" id="{AC405F40-A1BF-56FF-CE0C-A10A2370469F}"/>
              </a:ext>
            </a:extLst>
          </p:cNvPr>
          <p:cNvSpPr/>
          <p:nvPr/>
        </p:nvSpPr>
        <p:spPr>
          <a:xfrm>
            <a:off x="1856831" y="3497096"/>
            <a:ext cx="540516" cy="571374"/>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err="1">
                <a:solidFill>
                  <a:schemeClr val="bg2"/>
                </a:solidFill>
              </a:rPr>
              <a:t>x</a:t>
            </a:r>
            <a:r>
              <a:rPr lang="en-GB" sz="1200" i="1" baseline="-25000" dirty="0" err="1">
                <a:solidFill>
                  <a:schemeClr val="bg2"/>
                </a:solidFill>
              </a:rPr>
              <a:t>m</a:t>
            </a:r>
            <a:endParaRPr lang="en-GB" sz="1200" i="1" baseline="-25000" dirty="0">
              <a:solidFill>
                <a:schemeClr val="bg2"/>
              </a:solidFill>
            </a:endParaRPr>
          </a:p>
        </p:txBody>
      </p:sp>
      <p:sp>
        <p:nvSpPr>
          <p:cNvPr id="12" name="Oval 11">
            <a:extLst>
              <a:ext uri="{FF2B5EF4-FFF2-40B4-BE49-F238E27FC236}">
                <a16:creationId xmlns:a16="http://schemas.microsoft.com/office/drawing/2014/main" id="{3B100B0A-1832-821D-A663-9ABE471B38C6}"/>
              </a:ext>
            </a:extLst>
          </p:cNvPr>
          <p:cNvSpPr/>
          <p:nvPr/>
        </p:nvSpPr>
        <p:spPr>
          <a:xfrm>
            <a:off x="4345756" y="2955194"/>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2</a:t>
            </a:r>
            <a:endParaRPr lang="en-GB" baseline="-25000" dirty="0"/>
          </a:p>
        </p:txBody>
      </p:sp>
      <p:cxnSp>
        <p:nvCxnSpPr>
          <p:cNvPr id="14" name="Straight Arrow Connector 13">
            <a:extLst>
              <a:ext uri="{FF2B5EF4-FFF2-40B4-BE49-F238E27FC236}">
                <a16:creationId xmlns:a16="http://schemas.microsoft.com/office/drawing/2014/main" id="{6B4DFB26-CFB4-7E85-AAE2-7D45404FB7E0}"/>
              </a:ext>
            </a:extLst>
          </p:cNvPr>
          <p:cNvCxnSpPr>
            <a:stCxn id="5" idx="6"/>
            <a:endCxn id="6" idx="2"/>
          </p:cNvCxnSpPr>
          <p:nvPr/>
        </p:nvCxnSpPr>
        <p:spPr>
          <a:xfrm>
            <a:off x="2397347" y="1991984"/>
            <a:ext cx="1948409" cy="36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4D2298-BDD1-DAF3-8642-3D37CE0628E2}"/>
              </a:ext>
            </a:extLst>
          </p:cNvPr>
          <p:cNvCxnSpPr>
            <a:stCxn id="5" idx="6"/>
            <a:endCxn id="12" idx="2"/>
          </p:cNvCxnSpPr>
          <p:nvPr/>
        </p:nvCxnSpPr>
        <p:spPr>
          <a:xfrm>
            <a:off x="2397347" y="1991984"/>
            <a:ext cx="1948409" cy="1248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24BD3F-CA9B-34E6-9D8F-B7785A4C3C29}"/>
              </a:ext>
            </a:extLst>
          </p:cNvPr>
          <p:cNvCxnSpPr>
            <a:stCxn id="4" idx="6"/>
            <a:endCxn id="6" idx="2"/>
          </p:cNvCxnSpPr>
          <p:nvPr/>
        </p:nvCxnSpPr>
        <p:spPr>
          <a:xfrm flipV="1">
            <a:off x="2397347" y="2361672"/>
            <a:ext cx="1948409" cy="49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07E7059-7941-ED13-FD0C-1EECEC7DEAF4}"/>
              </a:ext>
            </a:extLst>
          </p:cNvPr>
          <p:cNvCxnSpPr>
            <a:stCxn id="4" idx="6"/>
            <a:endCxn id="12" idx="2"/>
          </p:cNvCxnSpPr>
          <p:nvPr/>
        </p:nvCxnSpPr>
        <p:spPr>
          <a:xfrm>
            <a:off x="2397347" y="2857437"/>
            <a:ext cx="1948409" cy="383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2FF3C2-6352-05CD-8030-BAAA88BB69F5}"/>
              </a:ext>
            </a:extLst>
          </p:cNvPr>
          <p:cNvCxnSpPr>
            <a:stCxn id="10" idx="6"/>
            <a:endCxn id="6" idx="2"/>
          </p:cNvCxnSpPr>
          <p:nvPr/>
        </p:nvCxnSpPr>
        <p:spPr>
          <a:xfrm flipV="1">
            <a:off x="2397347" y="2361672"/>
            <a:ext cx="1948409" cy="142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F0E61F-DF6B-A6B8-C8EE-CC44223694B3}"/>
              </a:ext>
            </a:extLst>
          </p:cNvPr>
          <p:cNvCxnSpPr>
            <a:stCxn id="10" idx="6"/>
            <a:endCxn id="12" idx="2"/>
          </p:cNvCxnSpPr>
          <p:nvPr/>
        </p:nvCxnSpPr>
        <p:spPr>
          <a:xfrm flipV="1">
            <a:off x="2397347" y="3240881"/>
            <a:ext cx="1948409" cy="54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5D925E5-C682-3E5C-43D9-FA9BF3D60715}"/>
              </a:ext>
            </a:extLst>
          </p:cNvPr>
          <p:cNvCxnSpPr>
            <a:stCxn id="6" idx="6"/>
          </p:cNvCxnSpPr>
          <p:nvPr/>
        </p:nvCxnSpPr>
        <p:spPr>
          <a:xfrm flipV="1">
            <a:off x="4886272" y="2361671"/>
            <a:ext cx="18603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CB1F596-F5E6-85AB-49C9-BB7797ED36A1}"/>
              </a:ext>
            </a:extLst>
          </p:cNvPr>
          <p:cNvCxnSpPr>
            <a:stCxn id="12" idx="6"/>
          </p:cNvCxnSpPr>
          <p:nvPr/>
        </p:nvCxnSpPr>
        <p:spPr>
          <a:xfrm flipV="1">
            <a:off x="4886272" y="3240880"/>
            <a:ext cx="18445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179A09-06FF-10B1-8C68-601CFBD5F0A5}"/>
              </a:ext>
            </a:extLst>
          </p:cNvPr>
          <p:cNvSpPr txBox="1"/>
          <p:nvPr/>
        </p:nvSpPr>
        <p:spPr>
          <a:xfrm>
            <a:off x="5153007" y="2074201"/>
            <a:ext cx="1326912" cy="307777"/>
          </a:xfrm>
          <a:prstGeom prst="rect">
            <a:avLst/>
          </a:prstGeom>
          <a:noFill/>
        </p:spPr>
        <p:txBody>
          <a:bodyPr wrap="square" rtlCol="0">
            <a:spAutoFit/>
          </a:bodyPr>
          <a:lstStyle/>
          <a:p>
            <a:r>
              <a:rPr lang="en-GB" dirty="0"/>
              <a:t>y</a:t>
            </a:r>
            <a:r>
              <a:rPr lang="en-GB" baseline="-25000" dirty="0"/>
              <a:t>1</a:t>
            </a:r>
            <a:r>
              <a:rPr lang="en-GB" dirty="0"/>
              <a:t> = g(z</a:t>
            </a:r>
            <a:r>
              <a:rPr lang="en-GB" baseline="-25000" dirty="0"/>
              <a:t>1</a:t>
            </a:r>
            <a:r>
              <a:rPr lang="en-GB" dirty="0"/>
              <a:t>)</a:t>
            </a:r>
          </a:p>
        </p:txBody>
      </p:sp>
      <p:sp>
        <p:nvSpPr>
          <p:cNvPr id="31" name="TextBox 30">
            <a:extLst>
              <a:ext uri="{FF2B5EF4-FFF2-40B4-BE49-F238E27FC236}">
                <a16:creationId xmlns:a16="http://schemas.microsoft.com/office/drawing/2014/main" id="{B7CF8CA3-E365-AD7D-74FD-E36761F42B99}"/>
              </a:ext>
            </a:extLst>
          </p:cNvPr>
          <p:cNvSpPr txBox="1"/>
          <p:nvPr/>
        </p:nvSpPr>
        <p:spPr>
          <a:xfrm>
            <a:off x="5170038" y="2910482"/>
            <a:ext cx="1326912" cy="307777"/>
          </a:xfrm>
          <a:prstGeom prst="rect">
            <a:avLst/>
          </a:prstGeom>
          <a:noFill/>
        </p:spPr>
        <p:txBody>
          <a:bodyPr wrap="square" rtlCol="0">
            <a:spAutoFit/>
          </a:bodyPr>
          <a:lstStyle/>
          <a:p>
            <a:r>
              <a:rPr lang="en-GB" dirty="0"/>
              <a:t>y</a:t>
            </a:r>
            <a:r>
              <a:rPr lang="en-GB" baseline="-25000" dirty="0"/>
              <a:t>2</a:t>
            </a:r>
            <a:r>
              <a:rPr lang="en-GB" dirty="0"/>
              <a:t> = g(z</a:t>
            </a:r>
            <a:r>
              <a:rPr lang="en-GB" baseline="-25000" dirty="0"/>
              <a:t>2</a:t>
            </a:r>
            <a:r>
              <a:rPr lang="en-GB" dirty="0"/>
              <a:t>)</a:t>
            </a:r>
          </a:p>
        </p:txBody>
      </p:sp>
      <p:pic>
        <p:nvPicPr>
          <p:cNvPr id="36" name="Picture 35">
            <a:extLst>
              <a:ext uri="{FF2B5EF4-FFF2-40B4-BE49-F238E27FC236}">
                <a16:creationId xmlns:a16="http://schemas.microsoft.com/office/drawing/2014/main" id="{6B4B3565-D73F-DAE5-C599-7E0B43C66D82}"/>
              </a:ext>
            </a:extLst>
          </p:cNvPr>
          <p:cNvPicPr>
            <a:picLocks noChangeAspect="1"/>
          </p:cNvPicPr>
          <p:nvPr/>
        </p:nvPicPr>
        <p:blipFill>
          <a:blip r:embed="rId2"/>
          <a:stretch>
            <a:fillRect/>
          </a:stretch>
        </p:blipFill>
        <p:spPr>
          <a:xfrm>
            <a:off x="3432168" y="3992862"/>
            <a:ext cx="2279664" cy="671445"/>
          </a:xfrm>
          <a:prstGeom prst="rect">
            <a:avLst/>
          </a:prstGeom>
        </p:spPr>
      </p:pic>
      <p:sp>
        <p:nvSpPr>
          <p:cNvPr id="37" name="TextBox 36">
            <a:extLst>
              <a:ext uri="{FF2B5EF4-FFF2-40B4-BE49-F238E27FC236}">
                <a16:creationId xmlns:a16="http://schemas.microsoft.com/office/drawing/2014/main" id="{AC2AD05A-3057-EE23-9E8E-3E858449D179}"/>
              </a:ext>
            </a:extLst>
          </p:cNvPr>
          <p:cNvSpPr txBox="1"/>
          <p:nvPr/>
        </p:nvSpPr>
        <p:spPr>
          <a:xfrm>
            <a:off x="7091206" y="2228089"/>
            <a:ext cx="1860383" cy="1223412"/>
          </a:xfrm>
          <a:prstGeom prst="rect">
            <a:avLst/>
          </a:prstGeom>
          <a:solidFill>
            <a:srgbClr val="C2D5EC"/>
          </a:solidFill>
        </p:spPr>
        <p:txBody>
          <a:bodyPr wrap="square" rtlCol="0">
            <a:spAutoFit/>
          </a:bodyPr>
          <a:lstStyle/>
          <a:p>
            <a:r>
              <a:rPr lang="en-GB" sz="1050" dirty="0"/>
              <a:t>This is just an example to understand the intuition. </a:t>
            </a:r>
          </a:p>
          <a:p>
            <a:endParaRPr lang="en-GB" sz="1050" dirty="0"/>
          </a:p>
          <a:p>
            <a:r>
              <a:rPr lang="en-GB" sz="1050" b="1" dirty="0"/>
              <a:t>Multi-output </a:t>
            </a:r>
            <a:r>
              <a:rPr lang="en-GB" sz="1050" b="1" dirty="0" err="1"/>
              <a:t>perceptrons</a:t>
            </a:r>
            <a:r>
              <a:rPr lang="en-GB" sz="1050" b="1" dirty="0"/>
              <a:t> are useful when you need to predict multiple target variables simultaneously.</a:t>
            </a:r>
          </a:p>
        </p:txBody>
      </p:sp>
      <p:sp>
        <p:nvSpPr>
          <p:cNvPr id="3" name="TextBox 2">
            <a:extLst>
              <a:ext uri="{FF2B5EF4-FFF2-40B4-BE49-F238E27FC236}">
                <a16:creationId xmlns:a16="http://schemas.microsoft.com/office/drawing/2014/main" id="{6E611DD8-04C2-FEE2-5116-5053EB21AD1F}"/>
              </a:ext>
            </a:extLst>
          </p:cNvPr>
          <p:cNvSpPr txBox="1"/>
          <p:nvPr/>
        </p:nvSpPr>
        <p:spPr>
          <a:xfrm>
            <a:off x="7091206" y="5220782"/>
            <a:ext cx="2236512" cy="2354491"/>
          </a:xfrm>
          <a:prstGeom prst="rect">
            <a:avLst/>
          </a:prstGeom>
          <a:solidFill>
            <a:srgbClr val="F4DD7C">
              <a:alpha val="72941"/>
            </a:srgbClr>
          </a:solidFill>
        </p:spPr>
        <p:txBody>
          <a:bodyPr wrap="square" rtlCol="0">
            <a:spAutoFit/>
          </a:bodyPr>
          <a:lstStyle/>
          <a:p>
            <a:r>
              <a:rPr lang="en-GB" sz="1050" b="1" dirty="0"/>
              <a:t>NEURAL DECODING</a:t>
            </a:r>
          </a:p>
          <a:p>
            <a:endParaRPr lang="en-GB" sz="1050" dirty="0"/>
          </a:p>
          <a:p>
            <a:r>
              <a:rPr lang="en-GB" sz="1050" dirty="0"/>
              <a:t>By inputting population neural activity (e.g. calcium imaging/spike trains) and output motor variables, decision outcomes, and predicted reward.</a:t>
            </a:r>
          </a:p>
          <a:p>
            <a:endParaRPr lang="en-GB" sz="1050" dirty="0"/>
          </a:p>
          <a:p>
            <a:r>
              <a:rPr lang="en-GB" sz="1050" b="1" dirty="0"/>
              <a:t>Multi-output advantage: </a:t>
            </a:r>
            <a:r>
              <a:rPr lang="en-GB" sz="1050" dirty="0"/>
              <a:t>Simultaneous decoding of multiple behavioural signals components from the same neural state.</a:t>
            </a:r>
          </a:p>
          <a:p>
            <a:endParaRPr lang="en-GB" sz="1050" dirty="0"/>
          </a:p>
          <a:p>
            <a:endParaRPr lang="en-GB" sz="1050" dirty="0"/>
          </a:p>
        </p:txBody>
      </p:sp>
      <p:sp>
        <p:nvSpPr>
          <p:cNvPr id="7" name="TextBox 6">
            <a:extLst>
              <a:ext uri="{FF2B5EF4-FFF2-40B4-BE49-F238E27FC236}">
                <a16:creationId xmlns:a16="http://schemas.microsoft.com/office/drawing/2014/main" id="{83F524DF-C443-97AD-CD57-CCAE4BA79EC6}"/>
              </a:ext>
            </a:extLst>
          </p:cNvPr>
          <p:cNvSpPr txBox="1"/>
          <p:nvPr/>
        </p:nvSpPr>
        <p:spPr>
          <a:xfrm>
            <a:off x="7147665" y="6130964"/>
            <a:ext cx="2236512" cy="2354491"/>
          </a:xfrm>
          <a:prstGeom prst="rect">
            <a:avLst/>
          </a:prstGeom>
          <a:solidFill>
            <a:srgbClr val="F4DD7C"/>
          </a:solidFill>
        </p:spPr>
        <p:txBody>
          <a:bodyPr wrap="square" rtlCol="0">
            <a:spAutoFit/>
          </a:bodyPr>
          <a:lstStyle/>
          <a:p>
            <a:r>
              <a:rPr lang="en-GB" sz="1050" b="1" dirty="0"/>
              <a:t>STIMULUS ENCODING</a:t>
            </a:r>
          </a:p>
          <a:p>
            <a:endParaRPr lang="en-GB" sz="1050" dirty="0"/>
          </a:p>
          <a:p>
            <a:r>
              <a:rPr lang="en-GB" sz="1050" dirty="0"/>
              <a:t>Like predicting neural responses to external stimuli, by inputting auditory/visual stimuli (e.g. frequency, orientation, temporal feature), and output the activity of multiple neurons. </a:t>
            </a:r>
          </a:p>
          <a:p>
            <a:endParaRPr lang="en-GB" sz="1050" dirty="0"/>
          </a:p>
          <a:p>
            <a:endParaRPr lang="en-GB" sz="1050" dirty="0"/>
          </a:p>
          <a:p>
            <a:r>
              <a:rPr lang="en-GB" sz="1050" b="1" dirty="0"/>
              <a:t>Multi-output advantage:</a:t>
            </a:r>
            <a:r>
              <a:rPr lang="en-GB" sz="1050" dirty="0"/>
              <a:t> The network learns a population code, capturing how a group of neurons responds in parallel.</a:t>
            </a:r>
          </a:p>
        </p:txBody>
      </p:sp>
      <p:sp>
        <p:nvSpPr>
          <p:cNvPr id="13" name="TextBox 12">
            <a:extLst>
              <a:ext uri="{FF2B5EF4-FFF2-40B4-BE49-F238E27FC236}">
                <a16:creationId xmlns:a16="http://schemas.microsoft.com/office/drawing/2014/main" id="{55A59F3E-A296-9B11-7896-3D8A246D6E7A}"/>
              </a:ext>
            </a:extLst>
          </p:cNvPr>
          <p:cNvSpPr txBox="1"/>
          <p:nvPr/>
        </p:nvSpPr>
        <p:spPr>
          <a:xfrm>
            <a:off x="7091206" y="7005074"/>
            <a:ext cx="2236512" cy="2677656"/>
          </a:xfrm>
          <a:prstGeom prst="rect">
            <a:avLst/>
          </a:prstGeom>
          <a:solidFill>
            <a:srgbClr val="F4DD7C">
              <a:alpha val="72941"/>
            </a:srgbClr>
          </a:solidFill>
        </p:spPr>
        <p:txBody>
          <a:bodyPr wrap="square" rtlCol="0">
            <a:spAutoFit/>
          </a:bodyPr>
          <a:lstStyle/>
          <a:p>
            <a:r>
              <a:rPr lang="en-GB" sz="1050" b="1" dirty="0"/>
              <a:t>BEHAVIOURAL CLASSIFICATION WITH RICH LABELS</a:t>
            </a:r>
          </a:p>
          <a:p>
            <a:endParaRPr lang="en-GB" sz="1050" dirty="0"/>
          </a:p>
          <a:p>
            <a:r>
              <a:rPr lang="en-GB" sz="1050" dirty="0"/>
              <a:t>Like classifying trial types or internal states with multidimensional labels by predicting not only “lick” or “no lick” but also trial phase (stimulus, response), stimulus identity, etc. </a:t>
            </a:r>
          </a:p>
          <a:p>
            <a:endParaRPr lang="en-GB" sz="1050" dirty="0"/>
          </a:p>
          <a:p>
            <a:r>
              <a:rPr lang="en-GB" sz="1050" b="1" dirty="0"/>
              <a:t>Multi-output advantage:</a:t>
            </a:r>
          </a:p>
          <a:p>
            <a:r>
              <a:rPr lang="en-GB" sz="1050" dirty="0"/>
              <a:t>jointly learn latent task variables that may be entangled in the neural data.</a:t>
            </a:r>
          </a:p>
          <a:p>
            <a:endParaRPr lang="en-GB" sz="1050" dirty="0"/>
          </a:p>
        </p:txBody>
      </p:sp>
    </p:spTree>
    <p:extLst>
      <p:ext uri="{BB962C8B-B14F-4D97-AF65-F5344CB8AC3E}">
        <p14:creationId xmlns:p14="http://schemas.microsoft.com/office/powerpoint/2010/main" val="2570358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295FD-D8C6-F516-EA4B-2B2AA2B28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65E1A-346F-4E86-5714-09525937F944}"/>
              </a:ext>
            </a:extLst>
          </p:cNvPr>
          <p:cNvSpPr>
            <a:spLocks noGrp="1"/>
          </p:cNvSpPr>
          <p:nvPr>
            <p:ph type="title"/>
          </p:nvPr>
        </p:nvSpPr>
        <p:spPr/>
        <p:txBody>
          <a:bodyPr>
            <a:normAutofit fontScale="90000"/>
          </a:bodyPr>
          <a:lstStyle/>
          <a:p>
            <a:r>
              <a:rPr lang="en-GB" dirty="0"/>
              <a:t>Multi-output perceptron</a:t>
            </a:r>
          </a:p>
        </p:txBody>
      </p:sp>
      <p:sp>
        <p:nvSpPr>
          <p:cNvPr id="4" name="Oval 3">
            <a:extLst>
              <a:ext uri="{FF2B5EF4-FFF2-40B4-BE49-F238E27FC236}">
                <a16:creationId xmlns:a16="http://schemas.microsoft.com/office/drawing/2014/main" id="{705FF0B7-01D9-1C06-619C-9D1053CCE82A}"/>
              </a:ext>
            </a:extLst>
          </p:cNvPr>
          <p:cNvSpPr/>
          <p:nvPr/>
        </p:nvSpPr>
        <p:spPr>
          <a:xfrm>
            <a:off x="1856831" y="2571750"/>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2</a:t>
            </a:r>
          </a:p>
        </p:txBody>
      </p:sp>
      <p:sp>
        <p:nvSpPr>
          <p:cNvPr id="5" name="Oval 4">
            <a:extLst>
              <a:ext uri="{FF2B5EF4-FFF2-40B4-BE49-F238E27FC236}">
                <a16:creationId xmlns:a16="http://schemas.microsoft.com/office/drawing/2014/main" id="{9FE90B22-8191-2BE7-B5DB-971E6096E4C6}"/>
              </a:ext>
            </a:extLst>
          </p:cNvPr>
          <p:cNvSpPr/>
          <p:nvPr/>
        </p:nvSpPr>
        <p:spPr>
          <a:xfrm>
            <a:off x="1856831" y="1706297"/>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1</a:t>
            </a:r>
            <a:endParaRPr lang="en-GB" sz="1200" i="1" dirty="0">
              <a:solidFill>
                <a:schemeClr val="bg2"/>
              </a:solidFill>
            </a:endParaRPr>
          </a:p>
        </p:txBody>
      </p:sp>
      <p:sp>
        <p:nvSpPr>
          <p:cNvPr id="6" name="Oval 5">
            <a:extLst>
              <a:ext uri="{FF2B5EF4-FFF2-40B4-BE49-F238E27FC236}">
                <a16:creationId xmlns:a16="http://schemas.microsoft.com/office/drawing/2014/main" id="{1F23106C-680D-978A-D248-50DEABD31657}"/>
              </a:ext>
            </a:extLst>
          </p:cNvPr>
          <p:cNvSpPr/>
          <p:nvPr/>
        </p:nvSpPr>
        <p:spPr>
          <a:xfrm>
            <a:off x="4345756" y="2075985"/>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1</a:t>
            </a:r>
            <a:endParaRPr lang="en-GB" baseline="-25000" dirty="0"/>
          </a:p>
        </p:txBody>
      </p:sp>
      <p:sp>
        <p:nvSpPr>
          <p:cNvPr id="10" name="Oval 9">
            <a:extLst>
              <a:ext uri="{FF2B5EF4-FFF2-40B4-BE49-F238E27FC236}">
                <a16:creationId xmlns:a16="http://schemas.microsoft.com/office/drawing/2014/main" id="{A022D068-4941-956B-F72C-0B42AA580358}"/>
              </a:ext>
            </a:extLst>
          </p:cNvPr>
          <p:cNvSpPr/>
          <p:nvPr/>
        </p:nvSpPr>
        <p:spPr>
          <a:xfrm>
            <a:off x="1856831" y="3497096"/>
            <a:ext cx="540516" cy="571374"/>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err="1">
                <a:solidFill>
                  <a:schemeClr val="bg2"/>
                </a:solidFill>
              </a:rPr>
              <a:t>x</a:t>
            </a:r>
            <a:r>
              <a:rPr lang="en-GB" sz="1200" i="1" baseline="-25000" dirty="0" err="1">
                <a:solidFill>
                  <a:schemeClr val="bg2"/>
                </a:solidFill>
              </a:rPr>
              <a:t>m</a:t>
            </a:r>
            <a:endParaRPr lang="en-GB" sz="1200" i="1" baseline="-25000" dirty="0">
              <a:solidFill>
                <a:schemeClr val="bg2"/>
              </a:solidFill>
            </a:endParaRPr>
          </a:p>
        </p:txBody>
      </p:sp>
      <p:sp>
        <p:nvSpPr>
          <p:cNvPr id="12" name="Oval 11">
            <a:extLst>
              <a:ext uri="{FF2B5EF4-FFF2-40B4-BE49-F238E27FC236}">
                <a16:creationId xmlns:a16="http://schemas.microsoft.com/office/drawing/2014/main" id="{BFBB138B-00D8-90E5-18E3-D0CB29FE5F30}"/>
              </a:ext>
            </a:extLst>
          </p:cNvPr>
          <p:cNvSpPr/>
          <p:nvPr/>
        </p:nvSpPr>
        <p:spPr>
          <a:xfrm>
            <a:off x="4345756" y="2955194"/>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2</a:t>
            </a:r>
            <a:endParaRPr lang="en-GB" baseline="-25000" dirty="0"/>
          </a:p>
        </p:txBody>
      </p:sp>
      <p:cxnSp>
        <p:nvCxnSpPr>
          <p:cNvPr id="14" name="Straight Arrow Connector 13">
            <a:extLst>
              <a:ext uri="{FF2B5EF4-FFF2-40B4-BE49-F238E27FC236}">
                <a16:creationId xmlns:a16="http://schemas.microsoft.com/office/drawing/2014/main" id="{8CFF1F61-63D1-7C0A-6831-CCEC4A1C5FCB}"/>
              </a:ext>
            </a:extLst>
          </p:cNvPr>
          <p:cNvCxnSpPr>
            <a:stCxn id="5" idx="6"/>
            <a:endCxn id="6" idx="2"/>
          </p:cNvCxnSpPr>
          <p:nvPr/>
        </p:nvCxnSpPr>
        <p:spPr>
          <a:xfrm>
            <a:off x="2397347" y="1991984"/>
            <a:ext cx="1948409" cy="36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9B73D6-031C-A1E6-9CDB-2611EA7616C3}"/>
              </a:ext>
            </a:extLst>
          </p:cNvPr>
          <p:cNvCxnSpPr>
            <a:stCxn id="5" idx="6"/>
            <a:endCxn id="12" idx="2"/>
          </p:cNvCxnSpPr>
          <p:nvPr/>
        </p:nvCxnSpPr>
        <p:spPr>
          <a:xfrm>
            <a:off x="2397347" y="1991984"/>
            <a:ext cx="1948409" cy="1248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BB74BA-D686-43EE-151F-FB8C8CDF6BEF}"/>
              </a:ext>
            </a:extLst>
          </p:cNvPr>
          <p:cNvCxnSpPr>
            <a:stCxn id="4" idx="6"/>
            <a:endCxn id="6" idx="2"/>
          </p:cNvCxnSpPr>
          <p:nvPr/>
        </p:nvCxnSpPr>
        <p:spPr>
          <a:xfrm flipV="1">
            <a:off x="2397347" y="2361672"/>
            <a:ext cx="1948409" cy="49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29F895-5D5A-15C9-E721-0953B8621161}"/>
              </a:ext>
            </a:extLst>
          </p:cNvPr>
          <p:cNvCxnSpPr>
            <a:stCxn id="4" idx="6"/>
            <a:endCxn id="12" idx="2"/>
          </p:cNvCxnSpPr>
          <p:nvPr/>
        </p:nvCxnSpPr>
        <p:spPr>
          <a:xfrm>
            <a:off x="2397347" y="2857437"/>
            <a:ext cx="1948409" cy="383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E77DBE8-50EA-2F65-4C6C-CCC6B1746840}"/>
              </a:ext>
            </a:extLst>
          </p:cNvPr>
          <p:cNvCxnSpPr>
            <a:stCxn id="10" idx="6"/>
            <a:endCxn id="6" idx="2"/>
          </p:cNvCxnSpPr>
          <p:nvPr/>
        </p:nvCxnSpPr>
        <p:spPr>
          <a:xfrm flipV="1">
            <a:off x="2397347" y="2361672"/>
            <a:ext cx="1948409" cy="142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5FFDA5C-88B5-E49A-0E96-668344C5288F}"/>
              </a:ext>
            </a:extLst>
          </p:cNvPr>
          <p:cNvCxnSpPr>
            <a:stCxn id="10" idx="6"/>
            <a:endCxn id="12" idx="2"/>
          </p:cNvCxnSpPr>
          <p:nvPr/>
        </p:nvCxnSpPr>
        <p:spPr>
          <a:xfrm flipV="1">
            <a:off x="2397347" y="3240881"/>
            <a:ext cx="1948409" cy="54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DDFA5D-6969-70D9-5AE1-90D41B020520}"/>
              </a:ext>
            </a:extLst>
          </p:cNvPr>
          <p:cNvCxnSpPr>
            <a:stCxn id="6" idx="6"/>
          </p:cNvCxnSpPr>
          <p:nvPr/>
        </p:nvCxnSpPr>
        <p:spPr>
          <a:xfrm flipV="1">
            <a:off x="4886272" y="2361671"/>
            <a:ext cx="18603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34FE5BC-CC01-0DD1-6616-C2CB889865B7}"/>
              </a:ext>
            </a:extLst>
          </p:cNvPr>
          <p:cNvCxnSpPr>
            <a:stCxn id="12" idx="6"/>
          </p:cNvCxnSpPr>
          <p:nvPr/>
        </p:nvCxnSpPr>
        <p:spPr>
          <a:xfrm flipV="1">
            <a:off x="4886272" y="3240880"/>
            <a:ext cx="18445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5D23D03-55CC-3249-E9DC-EE2A505D1944}"/>
              </a:ext>
            </a:extLst>
          </p:cNvPr>
          <p:cNvSpPr txBox="1"/>
          <p:nvPr/>
        </p:nvSpPr>
        <p:spPr>
          <a:xfrm>
            <a:off x="5153007" y="2074201"/>
            <a:ext cx="1326912" cy="307777"/>
          </a:xfrm>
          <a:prstGeom prst="rect">
            <a:avLst/>
          </a:prstGeom>
          <a:noFill/>
        </p:spPr>
        <p:txBody>
          <a:bodyPr wrap="square" rtlCol="0">
            <a:spAutoFit/>
          </a:bodyPr>
          <a:lstStyle/>
          <a:p>
            <a:r>
              <a:rPr lang="en-GB" dirty="0"/>
              <a:t>y</a:t>
            </a:r>
            <a:r>
              <a:rPr lang="en-GB" baseline="-25000" dirty="0"/>
              <a:t>1</a:t>
            </a:r>
            <a:r>
              <a:rPr lang="en-GB" dirty="0"/>
              <a:t> = g(z</a:t>
            </a:r>
            <a:r>
              <a:rPr lang="en-GB" baseline="-25000" dirty="0"/>
              <a:t>1</a:t>
            </a:r>
            <a:r>
              <a:rPr lang="en-GB" dirty="0"/>
              <a:t>)</a:t>
            </a:r>
          </a:p>
        </p:txBody>
      </p:sp>
      <p:sp>
        <p:nvSpPr>
          <p:cNvPr id="31" name="TextBox 30">
            <a:extLst>
              <a:ext uri="{FF2B5EF4-FFF2-40B4-BE49-F238E27FC236}">
                <a16:creationId xmlns:a16="http://schemas.microsoft.com/office/drawing/2014/main" id="{E8B01161-AA99-267C-1911-71F9AEB0B46D}"/>
              </a:ext>
            </a:extLst>
          </p:cNvPr>
          <p:cNvSpPr txBox="1"/>
          <p:nvPr/>
        </p:nvSpPr>
        <p:spPr>
          <a:xfrm>
            <a:off x="5170038" y="2910482"/>
            <a:ext cx="1326912" cy="307777"/>
          </a:xfrm>
          <a:prstGeom prst="rect">
            <a:avLst/>
          </a:prstGeom>
          <a:noFill/>
        </p:spPr>
        <p:txBody>
          <a:bodyPr wrap="square" rtlCol="0">
            <a:spAutoFit/>
          </a:bodyPr>
          <a:lstStyle/>
          <a:p>
            <a:r>
              <a:rPr lang="en-GB" dirty="0"/>
              <a:t>y</a:t>
            </a:r>
            <a:r>
              <a:rPr lang="en-GB" baseline="-25000" dirty="0"/>
              <a:t>2</a:t>
            </a:r>
            <a:r>
              <a:rPr lang="en-GB" dirty="0"/>
              <a:t> = g(z</a:t>
            </a:r>
            <a:r>
              <a:rPr lang="en-GB" baseline="-25000" dirty="0"/>
              <a:t>2</a:t>
            </a:r>
            <a:r>
              <a:rPr lang="en-GB" dirty="0"/>
              <a:t>)</a:t>
            </a:r>
          </a:p>
        </p:txBody>
      </p:sp>
      <p:pic>
        <p:nvPicPr>
          <p:cNvPr id="36" name="Picture 35">
            <a:extLst>
              <a:ext uri="{FF2B5EF4-FFF2-40B4-BE49-F238E27FC236}">
                <a16:creationId xmlns:a16="http://schemas.microsoft.com/office/drawing/2014/main" id="{AB2EF317-4747-995E-019F-DFEAB7299434}"/>
              </a:ext>
            </a:extLst>
          </p:cNvPr>
          <p:cNvPicPr>
            <a:picLocks noChangeAspect="1"/>
          </p:cNvPicPr>
          <p:nvPr/>
        </p:nvPicPr>
        <p:blipFill>
          <a:blip r:embed="rId2"/>
          <a:stretch>
            <a:fillRect/>
          </a:stretch>
        </p:blipFill>
        <p:spPr>
          <a:xfrm>
            <a:off x="3432168" y="3992862"/>
            <a:ext cx="2279664" cy="671445"/>
          </a:xfrm>
          <a:prstGeom prst="rect">
            <a:avLst/>
          </a:prstGeom>
        </p:spPr>
      </p:pic>
      <p:sp>
        <p:nvSpPr>
          <p:cNvPr id="37" name="TextBox 36">
            <a:extLst>
              <a:ext uri="{FF2B5EF4-FFF2-40B4-BE49-F238E27FC236}">
                <a16:creationId xmlns:a16="http://schemas.microsoft.com/office/drawing/2014/main" id="{EF42A5B5-E115-12D4-77DE-F36DC9DD2962}"/>
              </a:ext>
            </a:extLst>
          </p:cNvPr>
          <p:cNvSpPr txBox="1"/>
          <p:nvPr/>
        </p:nvSpPr>
        <p:spPr>
          <a:xfrm>
            <a:off x="6730809" y="-2652178"/>
            <a:ext cx="1860383" cy="1223412"/>
          </a:xfrm>
          <a:prstGeom prst="rect">
            <a:avLst/>
          </a:prstGeom>
          <a:solidFill>
            <a:srgbClr val="C2D5EC"/>
          </a:solidFill>
        </p:spPr>
        <p:txBody>
          <a:bodyPr wrap="square" rtlCol="0">
            <a:spAutoFit/>
          </a:bodyPr>
          <a:lstStyle/>
          <a:p>
            <a:r>
              <a:rPr lang="en-GB" sz="1050" dirty="0"/>
              <a:t>This is just an example to understand the intuition. </a:t>
            </a:r>
          </a:p>
          <a:p>
            <a:endParaRPr lang="en-GB" sz="1050" dirty="0"/>
          </a:p>
          <a:p>
            <a:r>
              <a:rPr lang="en-GB" sz="1050" b="1" dirty="0"/>
              <a:t>Multi-output </a:t>
            </a:r>
            <a:r>
              <a:rPr lang="en-GB" sz="1050" b="1" dirty="0" err="1"/>
              <a:t>perceptrons</a:t>
            </a:r>
            <a:r>
              <a:rPr lang="en-GB" sz="1050" b="1" dirty="0"/>
              <a:t> are useful when you need to predict multiple target variables simultaneously.</a:t>
            </a:r>
          </a:p>
        </p:txBody>
      </p:sp>
      <p:sp>
        <p:nvSpPr>
          <p:cNvPr id="3" name="TextBox 2">
            <a:extLst>
              <a:ext uri="{FF2B5EF4-FFF2-40B4-BE49-F238E27FC236}">
                <a16:creationId xmlns:a16="http://schemas.microsoft.com/office/drawing/2014/main" id="{8621CA6A-012A-3246-2371-AE85FA83BF4A}"/>
              </a:ext>
            </a:extLst>
          </p:cNvPr>
          <p:cNvSpPr txBox="1"/>
          <p:nvPr/>
        </p:nvSpPr>
        <p:spPr>
          <a:xfrm>
            <a:off x="6831257" y="1470112"/>
            <a:ext cx="2236512" cy="2354491"/>
          </a:xfrm>
          <a:prstGeom prst="rect">
            <a:avLst/>
          </a:prstGeom>
          <a:solidFill>
            <a:srgbClr val="F4DD7C">
              <a:alpha val="72941"/>
            </a:srgbClr>
          </a:solidFill>
        </p:spPr>
        <p:txBody>
          <a:bodyPr wrap="square" rtlCol="0">
            <a:spAutoFit/>
          </a:bodyPr>
          <a:lstStyle/>
          <a:p>
            <a:r>
              <a:rPr lang="en-GB" sz="1050" b="1" dirty="0"/>
              <a:t>NEURAL DECODING</a:t>
            </a:r>
          </a:p>
          <a:p>
            <a:endParaRPr lang="en-GB" sz="1050" dirty="0"/>
          </a:p>
          <a:p>
            <a:r>
              <a:rPr lang="en-GB" sz="1050" dirty="0"/>
              <a:t>By inputting population neural activity (e.g. calcium imaging/spike trains) and output motor variables, decision outcomes, and predicted reward.</a:t>
            </a:r>
          </a:p>
          <a:p>
            <a:endParaRPr lang="en-GB" sz="1050" dirty="0"/>
          </a:p>
          <a:p>
            <a:r>
              <a:rPr lang="en-GB" sz="1050" b="1" dirty="0"/>
              <a:t>Multi-output advantage: </a:t>
            </a:r>
            <a:r>
              <a:rPr lang="en-GB" sz="1050" dirty="0"/>
              <a:t>Simultaneous decoding of multiple behavioural signals components from the same neural state.</a:t>
            </a:r>
          </a:p>
          <a:p>
            <a:endParaRPr lang="en-GB" sz="1050" dirty="0"/>
          </a:p>
          <a:p>
            <a:endParaRPr lang="en-GB" sz="1050" dirty="0"/>
          </a:p>
        </p:txBody>
      </p:sp>
      <p:sp>
        <p:nvSpPr>
          <p:cNvPr id="7" name="TextBox 6">
            <a:extLst>
              <a:ext uri="{FF2B5EF4-FFF2-40B4-BE49-F238E27FC236}">
                <a16:creationId xmlns:a16="http://schemas.microsoft.com/office/drawing/2014/main" id="{8EACE407-6C41-9935-C963-0B3356F598F3}"/>
              </a:ext>
            </a:extLst>
          </p:cNvPr>
          <p:cNvSpPr txBox="1"/>
          <p:nvPr/>
        </p:nvSpPr>
        <p:spPr>
          <a:xfrm>
            <a:off x="7147665" y="6130964"/>
            <a:ext cx="2236512" cy="2354491"/>
          </a:xfrm>
          <a:prstGeom prst="rect">
            <a:avLst/>
          </a:prstGeom>
          <a:solidFill>
            <a:srgbClr val="F4DD7C"/>
          </a:solidFill>
        </p:spPr>
        <p:txBody>
          <a:bodyPr wrap="square" rtlCol="0">
            <a:spAutoFit/>
          </a:bodyPr>
          <a:lstStyle/>
          <a:p>
            <a:r>
              <a:rPr lang="en-GB" sz="1050" b="1" dirty="0"/>
              <a:t>STIMULUS ENCODING</a:t>
            </a:r>
          </a:p>
          <a:p>
            <a:endParaRPr lang="en-GB" sz="1050" dirty="0"/>
          </a:p>
          <a:p>
            <a:r>
              <a:rPr lang="en-GB" sz="1050" dirty="0"/>
              <a:t>Like predicting neural responses to external stimuli, by inputting auditory/visual stimuli (e.g. frequency, orientation, temporal feature), and output the activity of multiple neurons. </a:t>
            </a:r>
          </a:p>
          <a:p>
            <a:endParaRPr lang="en-GB" sz="1050" dirty="0"/>
          </a:p>
          <a:p>
            <a:endParaRPr lang="en-GB" sz="1050" dirty="0"/>
          </a:p>
          <a:p>
            <a:r>
              <a:rPr lang="en-GB" sz="1050" b="1" dirty="0"/>
              <a:t>Multi-output advantage:</a:t>
            </a:r>
            <a:r>
              <a:rPr lang="en-GB" sz="1050" dirty="0"/>
              <a:t> The network learns a population code, capturing how a group of neurons responds in parallel.</a:t>
            </a:r>
          </a:p>
        </p:txBody>
      </p:sp>
      <p:sp>
        <p:nvSpPr>
          <p:cNvPr id="13" name="TextBox 12">
            <a:extLst>
              <a:ext uri="{FF2B5EF4-FFF2-40B4-BE49-F238E27FC236}">
                <a16:creationId xmlns:a16="http://schemas.microsoft.com/office/drawing/2014/main" id="{A9A5F5EE-5402-AD0E-EC24-CA9E2A4716E5}"/>
              </a:ext>
            </a:extLst>
          </p:cNvPr>
          <p:cNvSpPr txBox="1"/>
          <p:nvPr/>
        </p:nvSpPr>
        <p:spPr>
          <a:xfrm>
            <a:off x="7091206" y="7005074"/>
            <a:ext cx="2236512" cy="2677656"/>
          </a:xfrm>
          <a:prstGeom prst="rect">
            <a:avLst/>
          </a:prstGeom>
          <a:solidFill>
            <a:srgbClr val="F4DD7C">
              <a:alpha val="72941"/>
            </a:srgbClr>
          </a:solidFill>
        </p:spPr>
        <p:txBody>
          <a:bodyPr wrap="square" rtlCol="0">
            <a:spAutoFit/>
          </a:bodyPr>
          <a:lstStyle/>
          <a:p>
            <a:r>
              <a:rPr lang="en-GB" sz="1050" b="1" dirty="0"/>
              <a:t>BEHAVIOURAL CLASSIFICATION WITH RICH LABELS</a:t>
            </a:r>
          </a:p>
          <a:p>
            <a:endParaRPr lang="en-GB" sz="1050" dirty="0"/>
          </a:p>
          <a:p>
            <a:r>
              <a:rPr lang="en-GB" sz="1050" dirty="0"/>
              <a:t>Like classifying trial types or internal states with multidimensional labels by predicting not only “lick” or “no lick” but also trial phase (stimulus, response), stimulus identity, etc. </a:t>
            </a:r>
          </a:p>
          <a:p>
            <a:endParaRPr lang="en-GB" sz="1050" dirty="0"/>
          </a:p>
          <a:p>
            <a:r>
              <a:rPr lang="en-GB" sz="1050" b="1" dirty="0"/>
              <a:t>Multi-output advantage:</a:t>
            </a:r>
          </a:p>
          <a:p>
            <a:r>
              <a:rPr lang="en-GB" sz="1050" dirty="0"/>
              <a:t>jointly learn latent task variables that may be entangled in the neural data.</a:t>
            </a:r>
          </a:p>
          <a:p>
            <a:endParaRPr lang="en-GB" sz="1050" dirty="0"/>
          </a:p>
        </p:txBody>
      </p:sp>
    </p:spTree>
    <p:extLst>
      <p:ext uri="{BB962C8B-B14F-4D97-AF65-F5344CB8AC3E}">
        <p14:creationId xmlns:p14="http://schemas.microsoft.com/office/powerpoint/2010/main" val="40893958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31901-11B7-C3D0-F1B5-018363522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87BFC-BD33-371D-CFBB-BD95F4ECDDE4}"/>
              </a:ext>
            </a:extLst>
          </p:cNvPr>
          <p:cNvSpPr>
            <a:spLocks noGrp="1"/>
          </p:cNvSpPr>
          <p:nvPr>
            <p:ph type="title"/>
          </p:nvPr>
        </p:nvSpPr>
        <p:spPr/>
        <p:txBody>
          <a:bodyPr>
            <a:normAutofit fontScale="90000"/>
          </a:bodyPr>
          <a:lstStyle/>
          <a:p>
            <a:r>
              <a:rPr lang="en-GB" dirty="0"/>
              <a:t>Multi-output perceptron</a:t>
            </a:r>
          </a:p>
        </p:txBody>
      </p:sp>
      <p:sp>
        <p:nvSpPr>
          <p:cNvPr id="4" name="Oval 3">
            <a:extLst>
              <a:ext uri="{FF2B5EF4-FFF2-40B4-BE49-F238E27FC236}">
                <a16:creationId xmlns:a16="http://schemas.microsoft.com/office/drawing/2014/main" id="{43867168-35D7-E9DD-3090-18A3568C9CDA}"/>
              </a:ext>
            </a:extLst>
          </p:cNvPr>
          <p:cNvSpPr/>
          <p:nvPr/>
        </p:nvSpPr>
        <p:spPr>
          <a:xfrm>
            <a:off x="1856831" y="2571750"/>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2</a:t>
            </a:r>
          </a:p>
        </p:txBody>
      </p:sp>
      <p:sp>
        <p:nvSpPr>
          <p:cNvPr id="5" name="Oval 4">
            <a:extLst>
              <a:ext uri="{FF2B5EF4-FFF2-40B4-BE49-F238E27FC236}">
                <a16:creationId xmlns:a16="http://schemas.microsoft.com/office/drawing/2014/main" id="{E8DFA358-E6E8-8A9F-4158-6920F0B51B87}"/>
              </a:ext>
            </a:extLst>
          </p:cNvPr>
          <p:cNvSpPr/>
          <p:nvPr/>
        </p:nvSpPr>
        <p:spPr>
          <a:xfrm>
            <a:off x="1856831" y="1706297"/>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1</a:t>
            </a:r>
            <a:endParaRPr lang="en-GB" sz="1200" i="1" dirty="0">
              <a:solidFill>
                <a:schemeClr val="bg2"/>
              </a:solidFill>
            </a:endParaRPr>
          </a:p>
        </p:txBody>
      </p:sp>
      <p:sp>
        <p:nvSpPr>
          <p:cNvPr id="6" name="Oval 5">
            <a:extLst>
              <a:ext uri="{FF2B5EF4-FFF2-40B4-BE49-F238E27FC236}">
                <a16:creationId xmlns:a16="http://schemas.microsoft.com/office/drawing/2014/main" id="{D50D0D3B-9ED8-60F8-115A-6177A1C0691A}"/>
              </a:ext>
            </a:extLst>
          </p:cNvPr>
          <p:cNvSpPr/>
          <p:nvPr/>
        </p:nvSpPr>
        <p:spPr>
          <a:xfrm>
            <a:off x="4345756" y="2075985"/>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1</a:t>
            </a:r>
            <a:endParaRPr lang="en-GB" baseline="-25000" dirty="0"/>
          </a:p>
        </p:txBody>
      </p:sp>
      <p:sp>
        <p:nvSpPr>
          <p:cNvPr id="10" name="Oval 9">
            <a:extLst>
              <a:ext uri="{FF2B5EF4-FFF2-40B4-BE49-F238E27FC236}">
                <a16:creationId xmlns:a16="http://schemas.microsoft.com/office/drawing/2014/main" id="{F0B80991-EA42-04DA-2F4B-48552940AA1F}"/>
              </a:ext>
            </a:extLst>
          </p:cNvPr>
          <p:cNvSpPr/>
          <p:nvPr/>
        </p:nvSpPr>
        <p:spPr>
          <a:xfrm>
            <a:off x="1856831" y="3497096"/>
            <a:ext cx="540516" cy="571374"/>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err="1">
                <a:solidFill>
                  <a:schemeClr val="bg2"/>
                </a:solidFill>
              </a:rPr>
              <a:t>x</a:t>
            </a:r>
            <a:r>
              <a:rPr lang="en-GB" sz="1200" i="1" baseline="-25000" dirty="0" err="1">
                <a:solidFill>
                  <a:schemeClr val="bg2"/>
                </a:solidFill>
              </a:rPr>
              <a:t>m</a:t>
            </a:r>
            <a:endParaRPr lang="en-GB" sz="1200" i="1" baseline="-25000" dirty="0">
              <a:solidFill>
                <a:schemeClr val="bg2"/>
              </a:solidFill>
            </a:endParaRPr>
          </a:p>
        </p:txBody>
      </p:sp>
      <p:sp>
        <p:nvSpPr>
          <p:cNvPr id="12" name="Oval 11">
            <a:extLst>
              <a:ext uri="{FF2B5EF4-FFF2-40B4-BE49-F238E27FC236}">
                <a16:creationId xmlns:a16="http://schemas.microsoft.com/office/drawing/2014/main" id="{CA7CF1DC-03CA-D4B1-795C-CB3669DF7ED0}"/>
              </a:ext>
            </a:extLst>
          </p:cNvPr>
          <p:cNvSpPr/>
          <p:nvPr/>
        </p:nvSpPr>
        <p:spPr>
          <a:xfrm>
            <a:off x="4345756" y="2955194"/>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2</a:t>
            </a:r>
            <a:endParaRPr lang="en-GB" baseline="-25000" dirty="0"/>
          </a:p>
        </p:txBody>
      </p:sp>
      <p:cxnSp>
        <p:nvCxnSpPr>
          <p:cNvPr id="14" name="Straight Arrow Connector 13">
            <a:extLst>
              <a:ext uri="{FF2B5EF4-FFF2-40B4-BE49-F238E27FC236}">
                <a16:creationId xmlns:a16="http://schemas.microsoft.com/office/drawing/2014/main" id="{CE1667F7-525A-608A-2592-546335F634C0}"/>
              </a:ext>
            </a:extLst>
          </p:cNvPr>
          <p:cNvCxnSpPr>
            <a:stCxn id="5" idx="6"/>
            <a:endCxn id="6" idx="2"/>
          </p:cNvCxnSpPr>
          <p:nvPr/>
        </p:nvCxnSpPr>
        <p:spPr>
          <a:xfrm>
            <a:off x="2397347" y="1991984"/>
            <a:ext cx="1948409" cy="36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F2E750C-1050-BC6B-8B06-8047E454B285}"/>
              </a:ext>
            </a:extLst>
          </p:cNvPr>
          <p:cNvCxnSpPr>
            <a:stCxn id="5" idx="6"/>
            <a:endCxn id="12" idx="2"/>
          </p:cNvCxnSpPr>
          <p:nvPr/>
        </p:nvCxnSpPr>
        <p:spPr>
          <a:xfrm>
            <a:off x="2397347" y="1991984"/>
            <a:ext cx="1948409" cy="1248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42B749-234A-0EED-7B57-6DD03F64B865}"/>
              </a:ext>
            </a:extLst>
          </p:cNvPr>
          <p:cNvCxnSpPr>
            <a:stCxn id="4" idx="6"/>
            <a:endCxn id="6" idx="2"/>
          </p:cNvCxnSpPr>
          <p:nvPr/>
        </p:nvCxnSpPr>
        <p:spPr>
          <a:xfrm flipV="1">
            <a:off x="2397347" y="2361672"/>
            <a:ext cx="1948409" cy="49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2D34CA-CEE9-4888-E9E4-EAE384CBEC67}"/>
              </a:ext>
            </a:extLst>
          </p:cNvPr>
          <p:cNvCxnSpPr>
            <a:stCxn id="4" idx="6"/>
            <a:endCxn id="12" idx="2"/>
          </p:cNvCxnSpPr>
          <p:nvPr/>
        </p:nvCxnSpPr>
        <p:spPr>
          <a:xfrm>
            <a:off x="2397347" y="2857437"/>
            <a:ext cx="1948409" cy="383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30AB99-0AE7-AE0E-3183-E22A8D0B2CE5}"/>
              </a:ext>
            </a:extLst>
          </p:cNvPr>
          <p:cNvCxnSpPr>
            <a:stCxn id="10" idx="6"/>
            <a:endCxn id="6" idx="2"/>
          </p:cNvCxnSpPr>
          <p:nvPr/>
        </p:nvCxnSpPr>
        <p:spPr>
          <a:xfrm flipV="1">
            <a:off x="2397347" y="2361672"/>
            <a:ext cx="1948409" cy="142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8AB7A1C-EB43-00C2-2ABD-4A1B62EB13E3}"/>
              </a:ext>
            </a:extLst>
          </p:cNvPr>
          <p:cNvCxnSpPr>
            <a:stCxn id="10" idx="6"/>
            <a:endCxn id="12" idx="2"/>
          </p:cNvCxnSpPr>
          <p:nvPr/>
        </p:nvCxnSpPr>
        <p:spPr>
          <a:xfrm flipV="1">
            <a:off x="2397347" y="3240881"/>
            <a:ext cx="1948409" cy="54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03A46C-3D6A-BA32-4235-4CB2BD7CF936}"/>
              </a:ext>
            </a:extLst>
          </p:cNvPr>
          <p:cNvCxnSpPr>
            <a:stCxn id="6" idx="6"/>
          </p:cNvCxnSpPr>
          <p:nvPr/>
        </p:nvCxnSpPr>
        <p:spPr>
          <a:xfrm flipV="1">
            <a:off x="4886272" y="2361671"/>
            <a:ext cx="18603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B125513-631D-2C11-E953-56494AF7AF0F}"/>
              </a:ext>
            </a:extLst>
          </p:cNvPr>
          <p:cNvCxnSpPr>
            <a:stCxn id="12" idx="6"/>
          </p:cNvCxnSpPr>
          <p:nvPr/>
        </p:nvCxnSpPr>
        <p:spPr>
          <a:xfrm flipV="1">
            <a:off x="4886272" y="3240880"/>
            <a:ext cx="18445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C4CEEE8-0BD1-D861-431F-694F1E1D9AF1}"/>
              </a:ext>
            </a:extLst>
          </p:cNvPr>
          <p:cNvSpPr txBox="1"/>
          <p:nvPr/>
        </p:nvSpPr>
        <p:spPr>
          <a:xfrm>
            <a:off x="5153007" y="2074201"/>
            <a:ext cx="1326912" cy="307777"/>
          </a:xfrm>
          <a:prstGeom prst="rect">
            <a:avLst/>
          </a:prstGeom>
          <a:noFill/>
        </p:spPr>
        <p:txBody>
          <a:bodyPr wrap="square" rtlCol="0">
            <a:spAutoFit/>
          </a:bodyPr>
          <a:lstStyle/>
          <a:p>
            <a:r>
              <a:rPr lang="en-GB" dirty="0"/>
              <a:t>y</a:t>
            </a:r>
            <a:r>
              <a:rPr lang="en-GB" baseline="-25000" dirty="0"/>
              <a:t>1</a:t>
            </a:r>
            <a:r>
              <a:rPr lang="en-GB" dirty="0"/>
              <a:t> = g(z</a:t>
            </a:r>
            <a:r>
              <a:rPr lang="en-GB" baseline="-25000" dirty="0"/>
              <a:t>1</a:t>
            </a:r>
            <a:r>
              <a:rPr lang="en-GB" dirty="0"/>
              <a:t>)</a:t>
            </a:r>
          </a:p>
        </p:txBody>
      </p:sp>
      <p:sp>
        <p:nvSpPr>
          <p:cNvPr id="31" name="TextBox 30">
            <a:extLst>
              <a:ext uri="{FF2B5EF4-FFF2-40B4-BE49-F238E27FC236}">
                <a16:creationId xmlns:a16="http://schemas.microsoft.com/office/drawing/2014/main" id="{6ED13E06-F88A-354D-67DF-3F8759140032}"/>
              </a:ext>
            </a:extLst>
          </p:cNvPr>
          <p:cNvSpPr txBox="1"/>
          <p:nvPr/>
        </p:nvSpPr>
        <p:spPr>
          <a:xfrm>
            <a:off x="5170038" y="2910482"/>
            <a:ext cx="1326912" cy="307777"/>
          </a:xfrm>
          <a:prstGeom prst="rect">
            <a:avLst/>
          </a:prstGeom>
          <a:noFill/>
        </p:spPr>
        <p:txBody>
          <a:bodyPr wrap="square" rtlCol="0">
            <a:spAutoFit/>
          </a:bodyPr>
          <a:lstStyle/>
          <a:p>
            <a:r>
              <a:rPr lang="en-GB" dirty="0"/>
              <a:t>y</a:t>
            </a:r>
            <a:r>
              <a:rPr lang="en-GB" baseline="-25000" dirty="0"/>
              <a:t>2</a:t>
            </a:r>
            <a:r>
              <a:rPr lang="en-GB" dirty="0"/>
              <a:t> = g(z</a:t>
            </a:r>
            <a:r>
              <a:rPr lang="en-GB" baseline="-25000" dirty="0"/>
              <a:t>2</a:t>
            </a:r>
            <a:r>
              <a:rPr lang="en-GB" dirty="0"/>
              <a:t>)</a:t>
            </a:r>
          </a:p>
        </p:txBody>
      </p:sp>
      <p:pic>
        <p:nvPicPr>
          <p:cNvPr id="36" name="Picture 35">
            <a:extLst>
              <a:ext uri="{FF2B5EF4-FFF2-40B4-BE49-F238E27FC236}">
                <a16:creationId xmlns:a16="http://schemas.microsoft.com/office/drawing/2014/main" id="{7BD52A2A-7D5E-2B9B-A8B2-0B22EB509C0A}"/>
              </a:ext>
            </a:extLst>
          </p:cNvPr>
          <p:cNvPicPr>
            <a:picLocks noChangeAspect="1"/>
          </p:cNvPicPr>
          <p:nvPr/>
        </p:nvPicPr>
        <p:blipFill>
          <a:blip r:embed="rId2"/>
          <a:stretch>
            <a:fillRect/>
          </a:stretch>
        </p:blipFill>
        <p:spPr>
          <a:xfrm>
            <a:off x="3432168" y="3992862"/>
            <a:ext cx="2279664" cy="671445"/>
          </a:xfrm>
          <a:prstGeom prst="rect">
            <a:avLst/>
          </a:prstGeom>
        </p:spPr>
      </p:pic>
      <p:sp>
        <p:nvSpPr>
          <p:cNvPr id="37" name="TextBox 36">
            <a:extLst>
              <a:ext uri="{FF2B5EF4-FFF2-40B4-BE49-F238E27FC236}">
                <a16:creationId xmlns:a16="http://schemas.microsoft.com/office/drawing/2014/main" id="{36D0E7A0-2098-102C-7974-B07D15490FF7}"/>
              </a:ext>
            </a:extLst>
          </p:cNvPr>
          <p:cNvSpPr txBox="1"/>
          <p:nvPr/>
        </p:nvSpPr>
        <p:spPr>
          <a:xfrm>
            <a:off x="6730809" y="-2652178"/>
            <a:ext cx="1860383" cy="1223412"/>
          </a:xfrm>
          <a:prstGeom prst="rect">
            <a:avLst/>
          </a:prstGeom>
          <a:solidFill>
            <a:srgbClr val="C2D5EC"/>
          </a:solidFill>
        </p:spPr>
        <p:txBody>
          <a:bodyPr wrap="square" rtlCol="0">
            <a:spAutoFit/>
          </a:bodyPr>
          <a:lstStyle/>
          <a:p>
            <a:r>
              <a:rPr lang="en-GB" sz="1050" dirty="0"/>
              <a:t>This is just an example to understand the intuition. </a:t>
            </a:r>
          </a:p>
          <a:p>
            <a:endParaRPr lang="en-GB" sz="1050" dirty="0"/>
          </a:p>
          <a:p>
            <a:r>
              <a:rPr lang="en-GB" sz="1050" b="1" dirty="0"/>
              <a:t>Multi-output </a:t>
            </a:r>
            <a:r>
              <a:rPr lang="en-GB" sz="1050" b="1" dirty="0" err="1"/>
              <a:t>perceptrons</a:t>
            </a:r>
            <a:r>
              <a:rPr lang="en-GB" sz="1050" b="1" dirty="0"/>
              <a:t> are useful when you need to predict multiple target variables simultaneously.</a:t>
            </a:r>
          </a:p>
        </p:txBody>
      </p:sp>
      <p:sp>
        <p:nvSpPr>
          <p:cNvPr id="3" name="TextBox 2">
            <a:extLst>
              <a:ext uri="{FF2B5EF4-FFF2-40B4-BE49-F238E27FC236}">
                <a16:creationId xmlns:a16="http://schemas.microsoft.com/office/drawing/2014/main" id="{B10E2DC3-709D-CE30-1994-DEA528713107}"/>
              </a:ext>
            </a:extLst>
          </p:cNvPr>
          <p:cNvSpPr txBox="1"/>
          <p:nvPr/>
        </p:nvSpPr>
        <p:spPr>
          <a:xfrm>
            <a:off x="6730809" y="-2888965"/>
            <a:ext cx="2236512" cy="2354491"/>
          </a:xfrm>
          <a:prstGeom prst="rect">
            <a:avLst/>
          </a:prstGeom>
          <a:solidFill>
            <a:srgbClr val="F4DD7C">
              <a:alpha val="72941"/>
            </a:srgbClr>
          </a:solidFill>
        </p:spPr>
        <p:txBody>
          <a:bodyPr wrap="square" rtlCol="0">
            <a:spAutoFit/>
          </a:bodyPr>
          <a:lstStyle/>
          <a:p>
            <a:r>
              <a:rPr lang="en-GB" sz="1050" b="1" dirty="0"/>
              <a:t>NEURAL DECODING</a:t>
            </a:r>
          </a:p>
          <a:p>
            <a:endParaRPr lang="en-GB" sz="1050" dirty="0"/>
          </a:p>
          <a:p>
            <a:r>
              <a:rPr lang="en-GB" sz="1050" dirty="0"/>
              <a:t>By inputting population neural activity (e.g. calcium imaging/spike trains) and output motor variables, decision outcomes, and predicted reward.</a:t>
            </a:r>
          </a:p>
          <a:p>
            <a:endParaRPr lang="en-GB" sz="1050" dirty="0"/>
          </a:p>
          <a:p>
            <a:r>
              <a:rPr lang="en-GB" sz="1050" b="1" dirty="0"/>
              <a:t>Multi-output advantage: </a:t>
            </a:r>
            <a:r>
              <a:rPr lang="en-GB" sz="1050" dirty="0"/>
              <a:t>Simultaneous decoding of multiple behavioural signals components from the same neural state.</a:t>
            </a:r>
          </a:p>
          <a:p>
            <a:endParaRPr lang="en-GB" sz="1050" dirty="0"/>
          </a:p>
          <a:p>
            <a:endParaRPr lang="en-GB" sz="1050" dirty="0"/>
          </a:p>
        </p:txBody>
      </p:sp>
      <p:sp>
        <p:nvSpPr>
          <p:cNvPr id="7" name="TextBox 6">
            <a:extLst>
              <a:ext uri="{FF2B5EF4-FFF2-40B4-BE49-F238E27FC236}">
                <a16:creationId xmlns:a16="http://schemas.microsoft.com/office/drawing/2014/main" id="{AB71F654-15E8-EEAB-1559-EF61DB9A8855}"/>
              </a:ext>
            </a:extLst>
          </p:cNvPr>
          <p:cNvSpPr txBox="1"/>
          <p:nvPr/>
        </p:nvSpPr>
        <p:spPr>
          <a:xfrm>
            <a:off x="6834681" y="1638371"/>
            <a:ext cx="2236512" cy="2354491"/>
          </a:xfrm>
          <a:prstGeom prst="rect">
            <a:avLst/>
          </a:prstGeom>
          <a:solidFill>
            <a:srgbClr val="F4DD7C">
              <a:alpha val="38824"/>
            </a:srgbClr>
          </a:solidFill>
        </p:spPr>
        <p:txBody>
          <a:bodyPr wrap="square" rtlCol="0">
            <a:spAutoFit/>
          </a:bodyPr>
          <a:lstStyle/>
          <a:p>
            <a:r>
              <a:rPr lang="en-GB" sz="1050" b="1" dirty="0"/>
              <a:t>STIMULUS ENCODING</a:t>
            </a:r>
          </a:p>
          <a:p>
            <a:endParaRPr lang="en-GB" sz="1050" dirty="0"/>
          </a:p>
          <a:p>
            <a:r>
              <a:rPr lang="en-GB" sz="1050" dirty="0"/>
              <a:t>Like predicting neural responses to external stimuli, by inputting auditory/visual stimuli (e.g. frequency, orientation, temporal feature), and output the activity of multiple neurons. </a:t>
            </a:r>
          </a:p>
          <a:p>
            <a:endParaRPr lang="en-GB" sz="1050" dirty="0"/>
          </a:p>
          <a:p>
            <a:endParaRPr lang="en-GB" sz="1050" dirty="0"/>
          </a:p>
          <a:p>
            <a:r>
              <a:rPr lang="en-GB" sz="1050" b="1" dirty="0"/>
              <a:t>Multi-output advantage:</a:t>
            </a:r>
            <a:r>
              <a:rPr lang="en-GB" sz="1050" dirty="0"/>
              <a:t> The network learns a population code, capturing how a group of neurons responds in parallel.</a:t>
            </a:r>
          </a:p>
        </p:txBody>
      </p:sp>
      <p:sp>
        <p:nvSpPr>
          <p:cNvPr id="13" name="TextBox 12">
            <a:extLst>
              <a:ext uri="{FF2B5EF4-FFF2-40B4-BE49-F238E27FC236}">
                <a16:creationId xmlns:a16="http://schemas.microsoft.com/office/drawing/2014/main" id="{4346B571-DBFC-C327-86F7-7F8139DAACE6}"/>
              </a:ext>
            </a:extLst>
          </p:cNvPr>
          <p:cNvSpPr txBox="1"/>
          <p:nvPr/>
        </p:nvSpPr>
        <p:spPr>
          <a:xfrm>
            <a:off x="7091206" y="7005074"/>
            <a:ext cx="2236512" cy="2677656"/>
          </a:xfrm>
          <a:prstGeom prst="rect">
            <a:avLst/>
          </a:prstGeom>
          <a:solidFill>
            <a:srgbClr val="F4DD7C">
              <a:alpha val="72941"/>
            </a:srgbClr>
          </a:solidFill>
        </p:spPr>
        <p:txBody>
          <a:bodyPr wrap="square" rtlCol="0">
            <a:spAutoFit/>
          </a:bodyPr>
          <a:lstStyle/>
          <a:p>
            <a:r>
              <a:rPr lang="en-GB" sz="1050" b="1" dirty="0"/>
              <a:t>BEHAVIOURAL CLASSIFICATION WITH RICH LABELS</a:t>
            </a:r>
          </a:p>
          <a:p>
            <a:endParaRPr lang="en-GB" sz="1050" dirty="0"/>
          </a:p>
          <a:p>
            <a:r>
              <a:rPr lang="en-GB" sz="1050" dirty="0"/>
              <a:t>Like classifying trial types or internal states with multidimensional labels by predicting not only “lick” or “no lick” but also trial phase (stimulus, response), stimulus identity, etc. </a:t>
            </a:r>
          </a:p>
          <a:p>
            <a:endParaRPr lang="en-GB" sz="1050" dirty="0"/>
          </a:p>
          <a:p>
            <a:r>
              <a:rPr lang="en-GB" sz="1050" b="1" dirty="0"/>
              <a:t>Multi-output advantage:</a:t>
            </a:r>
          </a:p>
          <a:p>
            <a:r>
              <a:rPr lang="en-GB" sz="1050" dirty="0"/>
              <a:t>jointly learn latent task variables that may be entangled in the neural data.</a:t>
            </a:r>
          </a:p>
          <a:p>
            <a:endParaRPr lang="en-GB" sz="1050" dirty="0"/>
          </a:p>
        </p:txBody>
      </p:sp>
    </p:spTree>
    <p:extLst>
      <p:ext uri="{BB962C8B-B14F-4D97-AF65-F5344CB8AC3E}">
        <p14:creationId xmlns:p14="http://schemas.microsoft.com/office/powerpoint/2010/main" val="3352651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B4C50-3922-3853-9D77-677D66D0A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645C6-5E80-5FF4-0918-8370740B6318}"/>
              </a:ext>
            </a:extLst>
          </p:cNvPr>
          <p:cNvSpPr>
            <a:spLocks noGrp="1"/>
          </p:cNvSpPr>
          <p:nvPr>
            <p:ph type="title"/>
          </p:nvPr>
        </p:nvSpPr>
        <p:spPr/>
        <p:txBody>
          <a:bodyPr>
            <a:normAutofit fontScale="90000"/>
          </a:bodyPr>
          <a:lstStyle/>
          <a:p>
            <a:r>
              <a:rPr lang="en-GB" dirty="0"/>
              <a:t>Multi-output perceptron</a:t>
            </a:r>
          </a:p>
        </p:txBody>
      </p:sp>
      <p:sp>
        <p:nvSpPr>
          <p:cNvPr id="4" name="Oval 3">
            <a:extLst>
              <a:ext uri="{FF2B5EF4-FFF2-40B4-BE49-F238E27FC236}">
                <a16:creationId xmlns:a16="http://schemas.microsoft.com/office/drawing/2014/main" id="{301F2B14-B63C-9940-A272-E5E4655560CB}"/>
              </a:ext>
            </a:extLst>
          </p:cNvPr>
          <p:cNvSpPr/>
          <p:nvPr/>
        </p:nvSpPr>
        <p:spPr>
          <a:xfrm>
            <a:off x="1856831" y="2571750"/>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2</a:t>
            </a:r>
          </a:p>
        </p:txBody>
      </p:sp>
      <p:sp>
        <p:nvSpPr>
          <p:cNvPr id="5" name="Oval 4">
            <a:extLst>
              <a:ext uri="{FF2B5EF4-FFF2-40B4-BE49-F238E27FC236}">
                <a16:creationId xmlns:a16="http://schemas.microsoft.com/office/drawing/2014/main" id="{01B09FFE-AAD0-B3C3-4E2E-9F822AF35F18}"/>
              </a:ext>
            </a:extLst>
          </p:cNvPr>
          <p:cNvSpPr/>
          <p:nvPr/>
        </p:nvSpPr>
        <p:spPr>
          <a:xfrm>
            <a:off x="1856831" y="1706297"/>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1</a:t>
            </a:r>
            <a:endParaRPr lang="en-GB" sz="1200" i="1" dirty="0">
              <a:solidFill>
                <a:schemeClr val="bg2"/>
              </a:solidFill>
            </a:endParaRPr>
          </a:p>
        </p:txBody>
      </p:sp>
      <p:sp>
        <p:nvSpPr>
          <p:cNvPr id="6" name="Oval 5">
            <a:extLst>
              <a:ext uri="{FF2B5EF4-FFF2-40B4-BE49-F238E27FC236}">
                <a16:creationId xmlns:a16="http://schemas.microsoft.com/office/drawing/2014/main" id="{4D8657DE-96CF-09E7-0D64-4B8116D01709}"/>
              </a:ext>
            </a:extLst>
          </p:cNvPr>
          <p:cNvSpPr/>
          <p:nvPr/>
        </p:nvSpPr>
        <p:spPr>
          <a:xfrm>
            <a:off x="4345756" y="2075985"/>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1</a:t>
            </a:r>
            <a:endParaRPr lang="en-GB" baseline="-25000" dirty="0"/>
          </a:p>
        </p:txBody>
      </p:sp>
      <p:sp>
        <p:nvSpPr>
          <p:cNvPr id="10" name="Oval 9">
            <a:extLst>
              <a:ext uri="{FF2B5EF4-FFF2-40B4-BE49-F238E27FC236}">
                <a16:creationId xmlns:a16="http://schemas.microsoft.com/office/drawing/2014/main" id="{53EA12D1-87BD-A90E-275A-0A093CBED7DF}"/>
              </a:ext>
            </a:extLst>
          </p:cNvPr>
          <p:cNvSpPr/>
          <p:nvPr/>
        </p:nvSpPr>
        <p:spPr>
          <a:xfrm>
            <a:off x="1856831" y="3497096"/>
            <a:ext cx="540516" cy="571374"/>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err="1">
                <a:solidFill>
                  <a:schemeClr val="bg2"/>
                </a:solidFill>
              </a:rPr>
              <a:t>x</a:t>
            </a:r>
            <a:r>
              <a:rPr lang="en-GB" sz="1200" i="1" baseline="-25000" dirty="0" err="1">
                <a:solidFill>
                  <a:schemeClr val="bg2"/>
                </a:solidFill>
              </a:rPr>
              <a:t>m</a:t>
            </a:r>
            <a:endParaRPr lang="en-GB" sz="1200" i="1" baseline="-25000" dirty="0">
              <a:solidFill>
                <a:schemeClr val="bg2"/>
              </a:solidFill>
            </a:endParaRPr>
          </a:p>
        </p:txBody>
      </p:sp>
      <p:sp>
        <p:nvSpPr>
          <p:cNvPr id="12" name="Oval 11">
            <a:extLst>
              <a:ext uri="{FF2B5EF4-FFF2-40B4-BE49-F238E27FC236}">
                <a16:creationId xmlns:a16="http://schemas.microsoft.com/office/drawing/2014/main" id="{08F3957E-5F75-55CC-345B-ADCC45A0B449}"/>
              </a:ext>
            </a:extLst>
          </p:cNvPr>
          <p:cNvSpPr/>
          <p:nvPr/>
        </p:nvSpPr>
        <p:spPr>
          <a:xfrm>
            <a:off x="4345756" y="2955194"/>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2</a:t>
            </a:r>
            <a:endParaRPr lang="en-GB" baseline="-25000" dirty="0"/>
          </a:p>
        </p:txBody>
      </p:sp>
      <p:cxnSp>
        <p:nvCxnSpPr>
          <p:cNvPr id="14" name="Straight Arrow Connector 13">
            <a:extLst>
              <a:ext uri="{FF2B5EF4-FFF2-40B4-BE49-F238E27FC236}">
                <a16:creationId xmlns:a16="http://schemas.microsoft.com/office/drawing/2014/main" id="{366BCCC3-E27C-D933-A632-AB8C4DBF190B}"/>
              </a:ext>
            </a:extLst>
          </p:cNvPr>
          <p:cNvCxnSpPr>
            <a:stCxn id="5" idx="6"/>
            <a:endCxn id="6" idx="2"/>
          </p:cNvCxnSpPr>
          <p:nvPr/>
        </p:nvCxnSpPr>
        <p:spPr>
          <a:xfrm>
            <a:off x="2397347" y="1991984"/>
            <a:ext cx="1948409" cy="36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AF2C48E-39F4-867D-FD23-1DC362807CA1}"/>
              </a:ext>
            </a:extLst>
          </p:cNvPr>
          <p:cNvCxnSpPr>
            <a:stCxn id="5" idx="6"/>
            <a:endCxn id="12" idx="2"/>
          </p:cNvCxnSpPr>
          <p:nvPr/>
        </p:nvCxnSpPr>
        <p:spPr>
          <a:xfrm>
            <a:off x="2397347" y="1991984"/>
            <a:ext cx="1948409" cy="1248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6D427A8-B046-10A8-AC5E-081D56EC3DA2}"/>
              </a:ext>
            </a:extLst>
          </p:cNvPr>
          <p:cNvCxnSpPr>
            <a:stCxn id="4" idx="6"/>
            <a:endCxn id="6" idx="2"/>
          </p:cNvCxnSpPr>
          <p:nvPr/>
        </p:nvCxnSpPr>
        <p:spPr>
          <a:xfrm flipV="1">
            <a:off x="2397347" y="2361672"/>
            <a:ext cx="1948409" cy="49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099C75-4591-D907-0845-2D0B41C94047}"/>
              </a:ext>
            </a:extLst>
          </p:cNvPr>
          <p:cNvCxnSpPr>
            <a:stCxn id="4" idx="6"/>
            <a:endCxn id="12" idx="2"/>
          </p:cNvCxnSpPr>
          <p:nvPr/>
        </p:nvCxnSpPr>
        <p:spPr>
          <a:xfrm>
            <a:off x="2397347" y="2857437"/>
            <a:ext cx="1948409" cy="383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89DFC3D-0E9B-9471-CA3C-598B79CA062D}"/>
              </a:ext>
            </a:extLst>
          </p:cNvPr>
          <p:cNvCxnSpPr>
            <a:stCxn id="10" idx="6"/>
            <a:endCxn id="6" idx="2"/>
          </p:cNvCxnSpPr>
          <p:nvPr/>
        </p:nvCxnSpPr>
        <p:spPr>
          <a:xfrm flipV="1">
            <a:off x="2397347" y="2361672"/>
            <a:ext cx="1948409" cy="142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B7DE27-A233-B8AB-2296-FCFFB19727BD}"/>
              </a:ext>
            </a:extLst>
          </p:cNvPr>
          <p:cNvCxnSpPr>
            <a:stCxn id="10" idx="6"/>
            <a:endCxn id="12" idx="2"/>
          </p:cNvCxnSpPr>
          <p:nvPr/>
        </p:nvCxnSpPr>
        <p:spPr>
          <a:xfrm flipV="1">
            <a:off x="2397347" y="3240881"/>
            <a:ext cx="1948409" cy="54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0015E21-DB56-F380-F107-52F8A49086A8}"/>
              </a:ext>
            </a:extLst>
          </p:cNvPr>
          <p:cNvCxnSpPr>
            <a:stCxn id="6" idx="6"/>
          </p:cNvCxnSpPr>
          <p:nvPr/>
        </p:nvCxnSpPr>
        <p:spPr>
          <a:xfrm flipV="1">
            <a:off x="4886272" y="2361671"/>
            <a:ext cx="18603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91DA065-72DA-4C16-E090-98B4CB0B0E31}"/>
              </a:ext>
            </a:extLst>
          </p:cNvPr>
          <p:cNvCxnSpPr>
            <a:stCxn id="12" idx="6"/>
          </p:cNvCxnSpPr>
          <p:nvPr/>
        </p:nvCxnSpPr>
        <p:spPr>
          <a:xfrm flipV="1">
            <a:off x="4886272" y="3240880"/>
            <a:ext cx="18445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32CB35F-878F-4A54-C2A2-FFBE4F1CAB91}"/>
              </a:ext>
            </a:extLst>
          </p:cNvPr>
          <p:cNvSpPr txBox="1"/>
          <p:nvPr/>
        </p:nvSpPr>
        <p:spPr>
          <a:xfrm>
            <a:off x="5153007" y="2074201"/>
            <a:ext cx="1326912" cy="307777"/>
          </a:xfrm>
          <a:prstGeom prst="rect">
            <a:avLst/>
          </a:prstGeom>
          <a:noFill/>
        </p:spPr>
        <p:txBody>
          <a:bodyPr wrap="square" rtlCol="0">
            <a:spAutoFit/>
          </a:bodyPr>
          <a:lstStyle/>
          <a:p>
            <a:r>
              <a:rPr lang="en-GB" dirty="0"/>
              <a:t>y</a:t>
            </a:r>
            <a:r>
              <a:rPr lang="en-GB" baseline="-25000" dirty="0"/>
              <a:t>1</a:t>
            </a:r>
            <a:r>
              <a:rPr lang="en-GB" dirty="0"/>
              <a:t> = g(z</a:t>
            </a:r>
            <a:r>
              <a:rPr lang="en-GB" baseline="-25000" dirty="0"/>
              <a:t>1</a:t>
            </a:r>
            <a:r>
              <a:rPr lang="en-GB" dirty="0"/>
              <a:t>)</a:t>
            </a:r>
          </a:p>
        </p:txBody>
      </p:sp>
      <p:sp>
        <p:nvSpPr>
          <p:cNvPr id="31" name="TextBox 30">
            <a:extLst>
              <a:ext uri="{FF2B5EF4-FFF2-40B4-BE49-F238E27FC236}">
                <a16:creationId xmlns:a16="http://schemas.microsoft.com/office/drawing/2014/main" id="{2084B292-090C-9ED2-F3BB-DE2596001A19}"/>
              </a:ext>
            </a:extLst>
          </p:cNvPr>
          <p:cNvSpPr txBox="1"/>
          <p:nvPr/>
        </p:nvSpPr>
        <p:spPr>
          <a:xfrm>
            <a:off x="5170038" y="2910482"/>
            <a:ext cx="1326912" cy="307777"/>
          </a:xfrm>
          <a:prstGeom prst="rect">
            <a:avLst/>
          </a:prstGeom>
          <a:noFill/>
        </p:spPr>
        <p:txBody>
          <a:bodyPr wrap="square" rtlCol="0">
            <a:spAutoFit/>
          </a:bodyPr>
          <a:lstStyle/>
          <a:p>
            <a:r>
              <a:rPr lang="en-GB" dirty="0"/>
              <a:t>y</a:t>
            </a:r>
            <a:r>
              <a:rPr lang="en-GB" baseline="-25000" dirty="0"/>
              <a:t>2</a:t>
            </a:r>
            <a:r>
              <a:rPr lang="en-GB" dirty="0"/>
              <a:t> = g(z</a:t>
            </a:r>
            <a:r>
              <a:rPr lang="en-GB" baseline="-25000" dirty="0"/>
              <a:t>2</a:t>
            </a:r>
            <a:r>
              <a:rPr lang="en-GB" dirty="0"/>
              <a:t>)</a:t>
            </a:r>
          </a:p>
        </p:txBody>
      </p:sp>
      <p:pic>
        <p:nvPicPr>
          <p:cNvPr id="36" name="Picture 35">
            <a:extLst>
              <a:ext uri="{FF2B5EF4-FFF2-40B4-BE49-F238E27FC236}">
                <a16:creationId xmlns:a16="http://schemas.microsoft.com/office/drawing/2014/main" id="{5FA2C5F7-87E4-E38F-6224-EE2C10A62BFB}"/>
              </a:ext>
            </a:extLst>
          </p:cNvPr>
          <p:cNvPicPr>
            <a:picLocks noChangeAspect="1"/>
          </p:cNvPicPr>
          <p:nvPr/>
        </p:nvPicPr>
        <p:blipFill>
          <a:blip r:embed="rId2"/>
          <a:stretch>
            <a:fillRect/>
          </a:stretch>
        </p:blipFill>
        <p:spPr>
          <a:xfrm>
            <a:off x="3432168" y="3992862"/>
            <a:ext cx="2279664" cy="671445"/>
          </a:xfrm>
          <a:prstGeom prst="rect">
            <a:avLst/>
          </a:prstGeom>
        </p:spPr>
      </p:pic>
      <p:sp>
        <p:nvSpPr>
          <p:cNvPr id="37" name="TextBox 36">
            <a:extLst>
              <a:ext uri="{FF2B5EF4-FFF2-40B4-BE49-F238E27FC236}">
                <a16:creationId xmlns:a16="http://schemas.microsoft.com/office/drawing/2014/main" id="{B1D558B5-ACE4-D19F-BD9C-6C326225AEA5}"/>
              </a:ext>
            </a:extLst>
          </p:cNvPr>
          <p:cNvSpPr txBox="1"/>
          <p:nvPr/>
        </p:nvSpPr>
        <p:spPr>
          <a:xfrm>
            <a:off x="6730809" y="-2652178"/>
            <a:ext cx="1860383" cy="1223412"/>
          </a:xfrm>
          <a:prstGeom prst="rect">
            <a:avLst/>
          </a:prstGeom>
          <a:solidFill>
            <a:srgbClr val="C2D5EC"/>
          </a:solidFill>
        </p:spPr>
        <p:txBody>
          <a:bodyPr wrap="square" rtlCol="0">
            <a:spAutoFit/>
          </a:bodyPr>
          <a:lstStyle/>
          <a:p>
            <a:r>
              <a:rPr lang="en-GB" sz="1050" dirty="0"/>
              <a:t>This is just an example to understand the intuition. </a:t>
            </a:r>
          </a:p>
          <a:p>
            <a:endParaRPr lang="en-GB" sz="1050" dirty="0"/>
          </a:p>
          <a:p>
            <a:r>
              <a:rPr lang="en-GB" sz="1050" b="1" dirty="0"/>
              <a:t>Multi-output </a:t>
            </a:r>
            <a:r>
              <a:rPr lang="en-GB" sz="1050" b="1" dirty="0" err="1"/>
              <a:t>perceptrons</a:t>
            </a:r>
            <a:r>
              <a:rPr lang="en-GB" sz="1050" b="1" dirty="0"/>
              <a:t> are useful when you need to predict multiple target variables simultaneously.</a:t>
            </a:r>
          </a:p>
        </p:txBody>
      </p:sp>
      <p:sp>
        <p:nvSpPr>
          <p:cNvPr id="3" name="TextBox 2">
            <a:extLst>
              <a:ext uri="{FF2B5EF4-FFF2-40B4-BE49-F238E27FC236}">
                <a16:creationId xmlns:a16="http://schemas.microsoft.com/office/drawing/2014/main" id="{FEC0AAA7-4DCF-A821-6C98-E9D3EEF00DC4}"/>
              </a:ext>
            </a:extLst>
          </p:cNvPr>
          <p:cNvSpPr txBox="1"/>
          <p:nvPr/>
        </p:nvSpPr>
        <p:spPr>
          <a:xfrm>
            <a:off x="6730809" y="-2888965"/>
            <a:ext cx="2236512" cy="2354491"/>
          </a:xfrm>
          <a:prstGeom prst="rect">
            <a:avLst/>
          </a:prstGeom>
          <a:solidFill>
            <a:srgbClr val="F4DD7C">
              <a:alpha val="72941"/>
            </a:srgbClr>
          </a:solidFill>
        </p:spPr>
        <p:txBody>
          <a:bodyPr wrap="square" rtlCol="0">
            <a:spAutoFit/>
          </a:bodyPr>
          <a:lstStyle/>
          <a:p>
            <a:r>
              <a:rPr lang="en-GB" sz="1050" b="1" dirty="0"/>
              <a:t>NEURAL DECODING</a:t>
            </a:r>
          </a:p>
          <a:p>
            <a:endParaRPr lang="en-GB" sz="1050" dirty="0"/>
          </a:p>
          <a:p>
            <a:r>
              <a:rPr lang="en-GB" sz="1050" dirty="0"/>
              <a:t>By inputting population neural activity (e.g. calcium imaging/spike trains) and output motor variables, decision outcomes, and predicted reward.</a:t>
            </a:r>
          </a:p>
          <a:p>
            <a:endParaRPr lang="en-GB" sz="1050" dirty="0"/>
          </a:p>
          <a:p>
            <a:r>
              <a:rPr lang="en-GB" sz="1050" b="1" dirty="0"/>
              <a:t>Multi-output advantage: </a:t>
            </a:r>
            <a:r>
              <a:rPr lang="en-GB" sz="1050" dirty="0"/>
              <a:t>Simultaneous decoding of multiple behavioural signals components from the same neural state.</a:t>
            </a:r>
          </a:p>
          <a:p>
            <a:endParaRPr lang="en-GB" sz="1050" dirty="0"/>
          </a:p>
          <a:p>
            <a:endParaRPr lang="en-GB" sz="1050" dirty="0"/>
          </a:p>
        </p:txBody>
      </p:sp>
      <p:sp>
        <p:nvSpPr>
          <p:cNvPr id="7" name="TextBox 6">
            <a:extLst>
              <a:ext uri="{FF2B5EF4-FFF2-40B4-BE49-F238E27FC236}">
                <a16:creationId xmlns:a16="http://schemas.microsoft.com/office/drawing/2014/main" id="{847BA072-35DE-B4B1-D424-CA1C3021E5F1}"/>
              </a:ext>
            </a:extLst>
          </p:cNvPr>
          <p:cNvSpPr txBox="1"/>
          <p:nvPr/>
        </p:nvSpPr>
        <p:spPr>
          <a:xfrm>
            <a:off x="6746655" y="-2888965"/>
            <a:ext cx="2236512" cy="2354491"/>
          </a:xfrm>
          <a:prstGeom prst="rect">
            <a:avLst/>
          </a:prstGeom>
          <a:solidFill>
            <a:srgbClr val="F4DD7C"/>
          </a:solidFill>
        </p:spPr>
        <p:txBody>
          <a:bodyPr wrap="square" rtlCol="0">
            <a:spAutoFit/>
          </a:bodyPr>
          <a:lstStyle/>
          <a:p>
            <a:r>
              <a:rPr lang="en-GB" sz="1050" b="1" dirty="0"/>
              <a:t>STIMULUS ENCODING</a:t>
            </a:r>
          </a:p>
          <a:p>
            <a:endParaRPr lang="en-GB" sz="1050" dirty="0"/>
          </a:p>
          <a:p>
            <a:r>
              <a:rPr lang="en-GB" sz="1050" dirty="0"/>
              <a:t>Like predicting neural responses to external stimuli, by inputting auditory/visual stimuli (e.g. frequency, orientation, temporal feature), and output the activity of multiple neurons. </a:t>
            </a:r>
          </a:p>
          <a:p>
            <a:endParaRPr lang="en-GB" sz="1050" dirty="0"/>
          </a:p>
          <a:p>
            <a:endParaRPr lang="en-GB" sz="1050" dirty="0"/>
          </a:p>
          <a:p>
            <a:r>
              <a:rPr lang="en-GB" sz="1050" b="1" dirty="0"/>
              <a:t>Multi-output advantage:</a:t>
            </a:r>
            <a:r>
              <a:rPr lang="en-GB" sz="1050" dirty="0"/>
              <a:t> The network learns a population code, capturing how a group of neurons responds in parallel.</a:t>
            </a:r>
          </a:p>
        </p:txBody>
      </p:sp>
      <p:sp>
        <p:nvSpPr>
          <p:cNvPr id="13" name="TextBox 12">
            <a:extLst>
              <a:ext uri="{FF2B5EF4-FFF2-40B4-BE49-F238E27FC236}">
                <a16:creationId xmlns:a16="http://schemas.microsoft.com/office/drawing/2014/main" id="{BE809F74-B548-7D85-4C8E-1FB407F727EA}"/>
              </a:ext>
            </a:extLst>
          </p:cNvPr>
          <p:cNvSpPr txBox="1"/>
          <p:nvPr/>
        </p:nvSpPr>
        <p:spPr>
          <a:xfrm>
            <a:off x="6834681" y="1518608"/>
            <a:ext cx="2236512" cy="2677656"/>
          </a:xfrm>
          <a:prstGeom prst="rect">
            <a:avLst/>
          </a:prstGeom>
          <a:solidFill>
            <a:srgbClr val="F4DD7C">
              <a:alpha val="72941"/>
            </a:srgbClr>
          </a:solidFill>
        </p:spPr>
        <p:txBody>
          <a:bodyPr wrap="square" rtlCol="0">
            <a:spAutoFit/>
          </a:bodyPr>
          <a:lstStyle/>
          <a:p>
            <a:r>
              <a:rPr lang="en-GB" sz="1050" b="1" dirty="0"/>
              <a:t>BEHAVIOURAL CLASSIFICATION WITH RICH LABELS</a:t>
            </a:r>
          </a:p>
          <a:p>
            <a:endParaRPr lang="en-GB" sz="1050" dirty="0"/>
          </a:p>
          <a:p>
            <a:r>
              <a:rPr lang="en-GB" sz="1050" dirty="0"/>
              <a:t>Like classifying trial types or internal states with multidimensional labels by predicting not only “lick” or “no lick” but also trial phase (stimulus, response), stimulus identity, etc. </a:t>
            </a:r>
          </a:p>
          <a:p>
            <a:endParaRPr lang="en-GB" sz="1050" dirty="0"/>
          </a:p>
          <a:p>
            <a:r>
              <a:rPr lang="en-GB" sz="1050" b="1" dirty="0"/>
              <a:t>Multi-output advantage:</a:t>
            </a:r>
          </a:p>
          <a:p>
            <a:r>
              <a:rPr lang="en-GB" sz="1050" dirty="0"/>
              <a:t>jointly learn latent task variables that may be entangled in the neural data.</a:t>
            </a:r>
          </a:p>
          <a:p>
            <a:endParaRPr lang="en-GB" sz="1050" dirty="0"/>
          </a:p>
        </p:txBody>
      </p:sp>
    </p:spTree>
    <p:extLst>
      <p:ext uri="{BB962C8B-B14F-4D97-AF65-F5344CB8AC3E}">
        <p14:creationId xmlns:p14="http://schemas.microsoft.com/office/powerpoint/2010/main" val="42553387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47906-D6DA-E3CC-58AC-C96C08B5A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C2A147-C967-1CBF-3CEE-1BEB3B43CA14}"/>
              </a:ext>
            </a:extLst>
          </p:cNvPr>
          <p:cNvSpPr>
            <a:spLocks noGrp="1"/>
          </p:cNvSpPr>
          <p:nvPr>
            <p:ph type="title"/>
          </p:nvPr>
        </p:nvSpPr>
        <p:spPr/>
        <p:txBody>
          <a:bodyPr>
            <a:normAutofit fontScale="90000"/>
          </a:bodyPr>
          <a:lstStyle/>
          <a:p>
            <a:r>
              <a:rPr lang="en-GB" dirty="0"/>
              <a:t>Multi-output perceptron</a:t>
            </a:r>
          </a:p>
        </p:txBody>
      </p:sp>
      <p:sp>
        <p:nvSpPr>
          <p:cNvPr id="4" name="Oval 3">
            <a:extLst>
              <a:ext uri="{FF2B5EF4-FFF2-40B4-BE49-F238E27FC236}">
                <a16:creationId xmlns:a16="http://schemas.microsoft.com/office/drawing/2014/main" id="{CC4E58F3-F614-C0D6-44FE-A1C2B7B4C459}"/>
              </a:ext>
            </a:extLst>
          </p:cNvPr>
          <p:cNvSpPr/>
          <p:nvPr/>
        </p:nvSpPr>
        <p:spPr>
          <a:xfrm>
            <a:off x="612368" y="2307341"/>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2</a:t>
            </a:r>
          </a:p>
        </p:txBody>
      </p:sp>
      <p:sp>
        <p:nvSpPr>
          <p:cNvPr id="5" name="Oval 4">
            <a:extLst>
              <a:ext uri="{FF2B5EF4-FFF2-40B4-BE49-F238E27FC236}">
                <a16:creationId xmlns:a16="http://schemas.microsoft.com/office/drawing/2014/main" id="{9E7D9CA8-18B9-2984-89CB-5D4A3740F874}"/>
              </a:ext>
            </a:extLst>
          </p:cNvPr>
          <p:cNvSpPr/>
          <p:nvPr/>
        </p:nvSpPr>
        <p:spPr>
          <a:xfrm>
            <a:off x="612368" y="1441888"/>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1</a:t>
            </a:r>
            <a:endParaRPr lang="en-GB" sz="1200" i="1" dirty="0">
              <a:solidFill>
                <a:schemeClr val="bg2"/>
              </a:solidFill>
            </a:endParaRPr>
          </a:p>
        </p:txBody>
      </p:sp>
      <p:sp>
        <p:nvSpPr>
          <p:cNvPr id="6" name="Oval 5">
            <a:extLst>
              <a:ext uri="{FF2B5EF4-FFF2-40B4-BE49-F238E27FC236}">
                <a16:creationId xmlns:a16="http://schemas.microsoft.com/office/drawing/2014/main" id="{F6F9AD27-24BD-351C-EE4F-8298D3E63D67}"/>
              </a:ext>
            </a:extLst>
          </p:cNvPr>
          <p:cNvSpPr/>
          <p:nvPr/>
        </p:nvSpPr>
        <p:spPr>
          <a:xfrm>
            <a:off x="3101293" y="1811576"/>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1</a:t>
            </a:r>
            <a:endParaRPr lang="en-GB" baseline="-25000" dirty="0"/>
          </a:p>
        </p:txBody>
      </p:sp>
      <p:sp>
        <p:nvSpPr>
          <p:cNvPr id="10" name="Oval 9">
            <a:extLst>
              <a:ext uri="{FF2B5EF4-FFF2-40B4-BE49-F238E27FC236}">
                <a16:creationId xmlns:a16="http://schemas.microsoft.com/office/drawing/2014/main" id="{291FF900-EB0A-CF09-3850-C5C5D68CDBDC}"/>
              </a:ext>
            </a:extLst>
          </p:cNvPr>
          <p:cNvSpPr/>
          <p:nvPr/>
        </p:nvSpPr>
        <p:spPr>
          <a:xfrm>
            <a:off x="612368" y="3232687"/>
            <a:ext cx="540516" cy="571374"/>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err="1">
                <a:solidFill>
                  <a:schemeClr val="bg2"/>
                </a:solidFill>
              </a:rPr>
              <a:t>x</a:t>
            </a:r>
            <a:r>
              <a:rPr lang="en-GB" sz="1200" i="1" baseline="-25000" dirty="0" err="1">
                <a:solidFill>
                  <a:schemeClr val="bg2"/>
                </a:solidFill>
              </a:rPr>
              <a:t>m</a:t>
            </a:r>
            <a:endParaRPr lang="en-GB" sz="1200" i="1" baseline="-25000" dirty="0">
              <a:solidFill>
                <a:schemeClr val="bg2"/>
              </a:solidFill>
            </a:endParaRPr>
          </a:p>
        </p:txBody>
      </p:sp>
      <p:sp>
        <p:nvSpPr>
          <p:cNvPr id="12" name="Oval 11">
            <a:extLst>
              <a:ext uri="{FF2B5EF4-FFF2-40B4-BE49-F238E27FC236}">
                <a16:creationId xmlns:a16="http://schemas.microsoft.com/office/drawing/2014/main" id="{BE07CAD6-6436-0492-1781-9F15966C87C7}"/>
              </a:ext>
            </a:extLst>
          </p:cNvPr>
          <p:cNvSpPr/>
          <p:nvPr/>
        </p:nvSpPr>
        <p:spPr>
          <a:xfrm>
            <a:off x="3101293" y="2690785"/>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2</a:t>
            </a:r>
            <a:endParaRPr lang="en-GB" baseline="-25000" dirty="0"/>
          </a:p>
        </p:txBody>
      </p:sp>
      <p:cxnSp>
        <p:nvCxnSpPr>
          <p:cNvPr id="14" name="Straight Arrow Connector 13">
            <a:extLst>
              <a:ext uri="{FF2B5EF4-FFF2-40B4-BE49-F238E27FC236}">
                <a16:creationId xmlns:a16="http://schemas.microsoft.com/office/drawing/2014/main" id="{7A050E7A-4838-BC6E-4BB0-1ADE8083492F}"/>
              </a:ext>
            </a:extLst>
          </p:cNvPr>
          <p:cNvCxnSpPr>
            <a:stCxn id="5" idx="6"/>
            <a:endCxn id="6" idx="2"/>
          </p:cNvCxnSpPr>
          <p:nvPr/>
        </p:nvCxnSpPr>
        <p:spPr>
          <a:xfrm>
            <a:off x="1152884" y="1727575"/>
            <a:ext cx="1948409" cy="36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05C30B-590F-48E9-CEE3-1B063C829E4B}"/>
              </a:ext>
            </a:extLst>
          </p:cNvPr>
          <p:cNvCxnSpPr>
            <a:stCxn id="5" idx="6"/>
            <a:endCxn id="12" idx="2"/>
          </p:cNvCxnSpPr>
          <p:nvPr/>
        </p:nvCxnSpPr>
        <p:spPr>
          <a:xfrm>
            <a:off x="1152884" y="1727575"/>
            <a:ext cx="1948409" cy="1248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141894C-B9A0-7AB0-7DC2-D1D141EA671F}"/>
              </a:ext>
            </a:extLst>
          </p:cNvPr>
          <p:cNvCxnSpPr>
            <a:stCxn id="4" idx="6"/>
            <a:endCxn id="6" idx="2"/>
          </p:cNvCxnSpPr>
          <p:nvPr/>
        </p:nvCxnSpPr>
        <p:spPr>
          <a:xfrm flipV="1">
            <a:off x="1152884" y="2097263"/>
            <a:ext cx="1948409" cy="49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06EE58-2665-98FB-414F-9607A53F87F6}"/>
              </a:ext>
            </a:extLst>
          </p:cNvPr>
          <p:cNvCxnSpPr>
            <a:stCxn id="4" idx="6"/>
            <a:endCxn id="12" idx="2"/>
          </p:cNvCxnSpPr>
          <p:nvPr/>
        </p:nvCxnSpPr>
        <p:spPr>
          <a:xfrm>
            <a:off x="1152884" y="2593028"/>
            <a:ext cx="1948409" cy="383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82B28-3FBE-F3BD-8166-EC952F11C77A}"/>
              </a:ext>
            </a:extLst>
          </p:cNvPr>
          <p:cNvCxnSpPr>
            <a:stCxn id="10" idx="6"/>
            <a:endCxn id="6" idx="2"/>
          </p:cNvCxnSpPr>
          <p:nvPr/>
        </p:nvCxnSpPr>
        <p:spPr>
          <a:xfrm flipV="1">
            <a:off x="1152884" y="2097263"/>
            <a:ext cx="1948409" cy="142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C1F1B54-BA54-E613-A234-A769517996EA}"/>
              </a:ext>
            </a:extLst>
          </p:cNvPr>
          <p:cNvCxnSpPr>
            <a:stCxn id="10" idx="6"/>
            <a:endCxn id="12" idx="2"/>
          </p:cNvCxnSpPr>
          <p:nvPr/>
        </p:nvCxnSpPr>
        <p:spPr>
          <a:xfrm flipV="1">
            <a:off x="1152884" y="2976472"/>
            <a:ext cx="1948409" cy="54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01C55E-B279-1AAF-CE01-3DE04F9399AC}"/>
              </a:ext>
            </a:extLst>
          </p:cNvPr>
          <p:cNvCxnSpPr>
            <a:stCxn id="6" idx="6"/>
          </p:cNvCxnSpPr>
          <p:nvPr/>
        </p:nvCxnSpPr>
        <p:spPr>
          <a:xfrm flipV="1">
            <a:off x="3641809" y="2097262"/>
            <a:ext cx="18603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2A20AEB-B595-BA2B-62D9-253930C5C2D9}"/>
              </a:ext>
            </a:extLst>
          </p:cNvPr>
          <p:cNvCxnSpPr>
            <a:stCxn id="12" idx="6"/>
          </p:cNvCxnSpPr>
          <p:nvPr/>
        </p:nvCxnSpPr>
        <p:spPr>
          <a:xfrm flipV="1">
            <a:off x="3641809" y="2976471"/>
            <a:ext cx="18445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65DAA2B-1D22-4AF3-08A5-14BA5E19E849}"/>
              </a:ext>
            </a:extLst>
          </p:cNvPr>
          <p:cNvSpPr txBox="1"/>
          <p:nvPr/>
        </p:nvSpPr>
        <p:spPr>
          <a:xfrm>
            <a:off x="3908544" y="1809792"/>
            <a:ext cx="1326912" cy="307777"/>
          </a:xfrm>
          <a:prstGeom prst="rect">
            <a:avLst/>
          </a:prstGeom>
          <a:noFill/>
        </p:spPr>
        <p:txBody>
          <a:bodyPr wrap="square" rtlCol="0">
            <a:spAutoFit/>
          </a:bodyPr>
          <a:lstStyle/>
          <a:p>
            <a:r>
              <a:rPr lang="en-GB" dirty="0"/>
              <a:t>y</a:t>
            </a:r>
            <a:r>
              <a:rPr lang="en-GB" baseline="-25000" dirty="0"/>
              <a:t>1</a:t>
            </a:r>
            <a:r>
              <a:rPr lang="en-GB" dirty="0"/>
              <a:t> = g(z</a:t>
            </a:r>
            <a:r>
              <a:rPr lang="en-GB" baseline="-25000" dirty="0"/>
              <a:t>1</a:t>
            </a:r>
            <a:r>
              <a:rPr lang="en-GB" dirty="0"/>
              <a:t>)</a:t>
            </a:r>
          </a:p>
        </p:txBody>
      </p:sp>
      <p:sp>
        <p:nvSpPr>
          <p:cNvPr id="31" name="TextBox 30">
            <a:extLst>
              <a:ext uri="{FF2B5EF4-FFF2-40B4-BE49-F238E27FC236}">
                <a16:creationId xmlns:a16="http://schemas.microsoft.com/office/drawing/2014/main" id="{9AF9B713-F814-7312-05CC-40A579B0C9A1}"/>
              </a:ext>
            </a:extLst>
          </p:cNvPr>
          <p:cNvSpPr txBox="1"/>
          <p:nvPr/>
        </p:nvSpPr>
        <p:spPr>
          <a:xfrm>
            <a:off x="3908544" y="2662666"/>
            <a:ext cx="1326912" cy="307777"/>
          </a:xfrm>
          <a:prstGeom prst="rect">
            <a:avLst/>
          </a:prstGeom>
          <a:noFill/>
        </p:spPr>
        <p:txBody>
          <a:bodyPr wrap="square" rtlCol="0">
            <a:spAutoFit/>
          </a:bodyPr>
          <a:lstStyle/>
          <a:p>
            <a:r>
              <a:rPr lang="en-GB" dirty="0"/>
              <a:t>y</a:t>
            </a:r>
            <a:r>
              <a:rPr lang="en-GB" baseline="-25000" dirty="0"/>
              <a:t>2</a:t>
            </a:r>
            <a:r>
              <a:rPr lang="en-GB" dirty="0"/>
              <a:t> = g(z</a:t>
            </a:r>
            <a:r>
              <a:rPr lang="en-GB" baseline="-25000" dirty="0"/>
              <a:t>2</a:t>
            </a:r>
            <a:r>
              <a:rPr lang="en-GB" dirty="0"/>
              <a:t>)</a:t>
            </a:r>
          </a:p>
        </p:txBody>
      </p:sp>
      <p:pic>
        <p:nvPicPr>
          <p:cNvPr id="36" name="Picture 35">
            <a:extLst>
              <a:ext uri="{FF2B5EF4-FFF2-40B4-BE49-F238E27FC236}">
                <a16:creationId xmlns:a16="http://schemas.microsoft.com/office/drawing/2014/main" id="{F4C95BE6-6A42-CB6C-A94E-E188AA4D3B32}"/>
              </a:ext>
            </a:extLst>
          </p:cNvPr>
          <p:cNvPicPr>
            <a:picLocks noChangeAspect="1"/>
          </p:cNvPicPr>
          <p:nvPr/>
        </p:nvPicPr>
        <p:blipFill>
          <a:blip r:embed="rId2"/>
          <a:stretch>
            <a:fillRect/>
          </a:stretch>
        </p:blipFill>
        <p:spPr>
          <a:xfrm>
            <a:off x="3432168" y="3992862"/>
            <a:ext cx="2279664" cy="671445"/>
          </a:xfrm>
          <a:prstGeom prst="rect">
            <a:avLst/>
          </a:prstGeom>
        </p:spPr>
      </p:pic>
      <p:pic>
        <p:nvPicPr>
          <p:cNvPr id="7" name="Picture 6">
            <a:extLst>
              <a:ext uri="{FF2B5EF4-FFF2-40B4-BE49-F238E27FC236}">
                <a16:creationId xmlns:a16="http://schemas.microsoft.com/office/drawing/2014/main" id="{A2E24A8D-5F47-7C0B-C7FC-959FFE086877}"/>
              </a:ext>
            </a:extLst>
          </p:cNvPr>
          <p:cNvPicPr>
            <a:picLocks noChangeAspect="1"/>
          </p:cNvPicPr>
          <p:nvPr/>
        </p:nvPicPr>
        <p:blipFill>
          <a:blip r:embed="rId3"/>
          <a:stretch>
            <a:fillRect/>
          </a:stretch>
        </p:blipFill>
        <p:spPr>
          <a:xfrm>
            <a:off x="5900493" y="1441888"/>
            <a:ext cx="3044853" cy="2480834"/>
          </a:xfrm>
          <a:prstGeom prst="rect">
            <a:avLst/>
          </a:prstGeom>
        </p:spPr>
      </p:pic>
    </p:spTree>
    <p:extLst>
      <p:ext uri="{BB962C8B-B14F-4D97-AF65-F5344CB8AC3E}">
        <p14:creationId xmlns:p14="http://schemas.microsoft.com/office/powerpoint/2010/main" val="1021169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6A308-3820-EACD-3F3E-3A070491D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83E9E-7B99-A42C-67B2-9E41EF410C04}"/>
              </a:ext>
            </a:extLst>
          </p:cNvPr>
          <p:cNvSpPr>
            <a:spLocks noGrp="1"/>
          </p:cNvSpPr>
          <p:nvPr>
            <p:ph type="title"/>
          </p:nvPr>
        </p:nvSpPr>
        <p:spPr/>
        <p:txBody>
          <a:bodyPr>
            <a:normAutofit fontScale="90000"/>
          </a:bodyPr>
          <a:lstStyle/>
          <a:p>
            <a:r>
              <a:rPr lang="en-GB" dirty="0"/>
              <a:t>Single Layer Neural Network</a:t>
            </a:r>
          </a:p>
        </p:txBody>
      </p:sp>
      <p:sp>
        <p:nvSpPr>
          <p:cNvPr id="4" name="Oval 3">
            <a:extLst>
              <a:ext uri="{FF2B5EF4-FFF2-40B4-BE49-F238E27FC236}">
                <a16:creationId xmlns:a16="http://schemas.microsoft.com/office/drawing/2014/main" id="{D3595D35-5F64-6DA4-DEBE-E50929E51F6C}"/>
              </a:ext>
            </a:extLst>
          </p:cNvPr>
          <p:cNvSpPr/>
          <p:nvPr/>
        </p:nvSpPr>
        <p:spPr>
          <a:xfrm>
            <a:off x="224435" y="2400927"/>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2</a:t>
            </a:r>
          </a:p>
        </p:txBody>
      </p:sp>
      <p:sp>
        <p:nvSpPr>
          <p:cNvPr id="5" name="Oval 4">
            <a:extLst>
              <a:ext uri="{FF2B5EF4-FFF2-40B4-BE49-F238E27FC236}">
                <a16:creationId xmlns:a16="http://schemas.microsoft.com/office/drawing/2014/main" id="{6E94045E-99A5-A6C8-72F5-B3B7FA7701D3}"/>
              </a:ext>
            </a:extLst>
          </p:cNvPr>
          <p:cNvSpPr/>
          <p:nvPr/>
        </p:nvSpPr>
        <p:spPr>
          <a:xfrm>
            <a:off x="621506" y="1633431"/>
            <a:ext cx="540516" cy="571373"/>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2"/>
                </a:solidFill>
              </a:rPr>
              <a:t>x</a:t>
            </a:r>
            <a:r>
              <a:rPr lang="en-GB" sz="1200" i="1" baseline="-25000" dirty="0">
                <a:solidFill>
                  <a:schemeClr val="bg2"/>
                </a:solidFill>
              </a:rPr>
              <a:t>1</a:t>
            </a:r>
            <a:endParaRPr lang="en-GB" sz="1200" i="1" dirty="0">
              <a:solidFill>
                <a:schemeClr val="bg2"/>
              </a:solidFill>
            </a:endParaRPr>
          </a:p>
        </p:txBody>
      </p:sp>
      <p:sp>
        <p:nvSpPr>
          <p:cNvPr id="6" name="Oval 5">
            <a:extLst>
              <a:ext uri="{FF2B5EF4-FFF2-40B4-BE49-F238E27FC236}">
                <a16:creationId xmlns:a16="http://schemas.microsoft.com/office/drawing/2014/main" id="{8D09491F-AC2C-CEB3-5427-36E4118F87FC}"/>
              </a:ext>
            </a:extLst>
          </p:cNvPr>
          <p:cNvSpPr/>
          <p:nvPr/>
        </p:nvSpPr>
        <p:spPr>
          <a:xfrm>
            <a:off x="3101293" y="1295942"/>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1</a:t>
            </a:r>
            <a:endParaRPr lang="en-GB" baseline="-25000" dirty="0"/>
          </a:p>
        </p:txBody>
      </p:sp>
      <p:sp>
        <p:nvSpPr>
          <p:cNvPr id="10" name="Oval 9">
            <a:extLst>
              <a:ext uri="{FF2B5EF4-FFF2-40B4-BE49-F238E27FC236}">
                <a16:creationId xmlns:a16="http://schemas.microsoft.com/office/drawing/2014/main" id="{5E4AF1A3-F58C-77E4-2159-1EF5217390BB}"/>
              </a:ext>
            </a:extLst>
          </p:cNvPr>
          <p:cNvSpPr/>
          <p:nvPr/>
        </p:nvSpPr>
        <p:spPr>
          <a:xfrm>
            <a:off x="533918" y="3345771"/>
            <a:ext cx="540516" cy="571374"/>
          </a:xfrm>
          <a:prstGeom prst="ellipse">
            <a:avLst/>
          </a:prstGeom>
          <a:solidFill>
            <a:srgbClr val="C2D5EC"/>
          </a:solidFill>
          <a:ln>
            <a:solidFill>
              <a:srgbClr val="C2D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i="1" dirty="0" err="1">
                <a:solidFill>
                  <a:schemeClr val="bg2"/>
                </a:solidFill>
              </a:rPr>
              <a:t>x</a:t>
            </a:r>
            <a:r>
              <a:rPr lang="en-GB" sz="1200" i="1" baseline="-25000" dirty="0" err="1">
                <a:solidFill>
                  <a:schemeClr val="bg2"/>
                </a:solidFill>
              </a:rPr>
              <a:t>m</a:t>
            </a:r>
            <a:endParaRPr lang="en-GB" sz="1200" i="1" baseline="-25000" dirty="0">
              <a:solidFill>
                <a:schemeClr val="bg2"/>
              </a:solidFill>
            </a:endParaRPr>
          </a:p>
        </p:txBody>
      </p:sp>
      <p:sp>
        <p:nvSpPr>
          <p:cNvPr id="12" name="Oval 11">
            <a:extLst>
              <a:ext uri="{FF2B5EF4-FFF2-40B4-BE49-F238E27FC236}">
                <a16:creationId xmlns:a16="http://schemas.microsoft.com/office/drawing/2014/main" id="{72CF5916-A4F1-DBC2-BDBF-0EB837473EA6}"/>
              </a:ext>
            </a:extLst>
          </p:cNvPr>
          <p:cNvSpPr/>
          <p:nvPr/>
        </p:nvSpPr>
        <p:spPr>
          <a:xfrm>
            <a:off x="3101293" y="2229148"/>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2</a:t>
            </a:r>
            <a:endParaRPr lang="en-GB" baseline="-25000" dirty="0"/>
          </a:p>
        </p:txBody>
      </p:sp>
      <p:cxnSp>
        <p:nvCxnSpPr>
          <p:cNvPr id="14" name="Straight Arrow Connector 13">
            <a:extLst>
              <a:ext uri="{FF2B5EF4-FFF2-40B4-BE49-F238E27FC236}">
                <a16:creationId xmlns:a16="http://schemas.microsoft.com/office/drawing/2014/main" id="{6A870E18-2E45-E050-E303-A321841CA9F1}"/>
              </a:ext>
            </a:extLst>
          </p:cNvPr>
          <p:cNvCxnSpPr>
            <a:stCxn id="5" idx="6"/>
            <a:endCxn id="6" idx="2"/>
          </p:cNvCxnSpPr>
          <p:nvPr/>
        </p:nvCxnSpPr>
        <p:spPr>
          <a:xfrm flipV="1">
            <a:off x="1162022" y="1581629"/>
            <a:ext cx="1939271" cy="337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732FE12-7489-9977-7A3F-01ABF7EF9A33}"/>
              </a:ext>
            </a:extLst>
          </p:cNvPr>
          <p:cNvCxnSpPr>
            <a:stCxn id="5" idx="6"/>
            <a:endCxn id="12" idx="2"/>
          </p:cNvCxnSpPr>
          <p:nvPr/>
        </p:nvCxnSpPr>
        <p:spPr>
          <a:xfrm>
            <a:off x="1162022" y="1919118"/>
            <a:ext cx="1939271" cy="59571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B48F8AD-0309-DBEB-99EC-A2B9BFE33695}"/>
              </a:ext>
            </a:extLst>
          </p:cNvPr>
          <p:cNvCxnSpPr>
            <a:stCxn id="4" idx="6"/>
            <a:endCxn id="6" idx="2"/>
          </p:cNvCxnSpPr>
          <p:nvPr/>
        </p:nvCxnSpPr>
        <p:spPr>
          <a:xfrm flipV="1">
            <a:off x="764951" y="1581629"/>
            <a:ext cx="2336342" cy="1104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999C30D-3180-228F-FBFB-7C179BFB04D2}"/>
              </a:ext>
            </a:extLst>
          </p:cNvPr>
          <p:cNvCxnSpPr>
            <a:stCxn id="4" idx="6"/>
            <a:endCxn id="12" idx="2"/>
          </p:cNvCxnSpPr>
          <p:nvPr/>
        </p:nvCxnSpPr>
        <p:spPr>
          <a:xfrm flipV="1">
            <a:off x="764951" y="2514835"/>
            <a:ext cx="2336342" cy="17177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576571-D5BA-8DC1-3B1F-71AC0B1B84C9}"/>
              </a:ext>
            </a:extLst>
          </p:cNvPr>
          <p:cNvCxnSpPr>
            <a:stCxn id="10" idx="6"/>
            <a:endCxn id="6" idx="2"/>
          </p:cNvCxnSpPr>
          <p:nvPr/>
        </p:nvCxnSpPr>
        <p:spPr>
          <a:xfrm flipV="1">
            <a:off x="1074434" y="1581629"/>
            <a:ext cx="2026859" cy="2049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A73B36-9829-4287-EF8E-75244DBD8BF0}"/>
              </a:ext>
            </a:extLst>
          </p:cNvPr>
          <p:cNvCxnSpPr>
            <a:stCxn id="10" idx="6"/>
            <a:endCxn id="12" idx="2"/>
          </p:cNvCxnSpPr>
          <p:nvPr/>
        </p:nvCxnSpPr>
        <p:spPr>
          <a:xfrm flipV="1">
            <a:off x="1074434" y="2514835"/>
            <a:ext cx="2026859" cy="111662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D312A05F-0FC0-F25D-A9BC-4E7224E826B1}"/>
              </a:ext>
            </a:extLst>
          </p:cNvPr>
          <p:cNvSpPr/>
          <p:nvPr/>
        </p:nvSpPr>
        <p:spPr>
          <a:xfrm>
            <a:off x="3117574" y="3020988"/>
            <a:ext cx="540516" cy="57137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3</a:t>
            </a:r>
            <a:endParaRPr lang="en-GB" baseline="-25000" dirty="0"/>
          </a:p>
        </p:txBody>
      </p:sp>
      <p:sp>
        <p:nvSpPr>
          <p:cNvPr id="8" name="Oval 7">
            <a:extLst>
              <a:ext uri="{FF2B5EF4-FFF2-40B4-BE49-F238E27FC236}">
                <a16:creationId xmlns:a16="http://schemas.microsoft.com/office/drawing/2014/main" id="{2440C4F0-03D3-B7B0-F77E-C45B7CB9B99D}"/>
              </a:ext>
            </a:extLst>
          </p:cNvPr>
          <p:cNvSpPr/>
          <p:nvPr/>
        </p:nvSpPr>
        <p:spPr>
          <a:xfrm>
            <a:off x="3117574" y="3812829"/>
            <a:ext cx="603286" cy="571372"/>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z</a:t>
            </a:r>
            <a:r>
              <a:rPr lang="en-GB" i="1" baseline="-25000" dirty="0">
                <a:solidFill>
                  <a:schemeClr val="bg2"/>
                </a:solidFill>
              </a:rPr>
              <a:t>d1</a:t>
            </a:r>
            <a:endParaRPr lang="en-GB" baseline="-25000" dirty="0"/>
          </a:p>
        </p:txBody>
      </p:sp>
      <p:cxnSp>
        <p:nvCxnSpPr>
          <p:cNvPr id="25" name="Straight Arrow Connector 24">
            <a:extLst>
              <a:ext uri="{FF2B5EF4-FFF2-40B4-BE49-F238E27FC236}">
                <a16:creationId xmlns:a16="http://schemas.microsoft.com/office/drawing/2014/main" id="{5EC382E4-ABD1-AC18-ABC1-809DD8AAF5EB}"/>
              </a:ext>
            </a:extLst>
          </p:cNvPr>
          <p:cNvCxnSpPr>
            <a:stCxn id="10" idx="6"/>
            <a:endCxn id="3" idx="2"/>
          </p:cNvCxnSpPr>
          <p:nvPr/>
        </p:nvCxnSpPr>
        <p:spPr>
          <a:xfrm flipV="1">
            <a:off x="1074434" y="3306675"/>
            <a:ext cx="2043140" cy="32478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0536650-45AF-A735-93D0-E1B935EF0285}"/>
              </a:ext>
            </a:extLst>
          </p:cNvPr>
          <p:cNvCxnSpPr>
            <a:stCxn id="10" idx="6"/>
            <a:endCxn id="8" idx="2"/>
          </p:cNvCxnSpPr>
          <p:nvPr/>
        </p:nvCxnSpPr>
        <p:spPr>
          <a:xfrm>
            <a:off x="1074434" y="3631458"/>
            <a:ext cx="2043140" cy="46705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A0A0E5-20E2-5599-5E4D-58CBCECDC036}"/>
              </a:ext>
            </a:extLst>
          </p:cNvPr>
          <p:cNvCxnSpPr>
            <a:stCxn id="5" idx="6"/>
            <a:endCxn id="3" idx="2"/>
          </p:cNvCxnSpPr>
          <p:nvPr/>
        </p:nvCxnSpPr>
        <p:spPr>
          <a:xfrm>
            <a:off x="1162022" y="1919118"/>
            <a:ext cx="1955552" cy="138755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B64647-E6FA-457A-78BD-1A468F79773B}"/>
              </a:ext>
            </a:extLst>
          </p:cNvPr>
          <p:cNvCxnSpPr>
            <a:stCxn id="5" idx="6"/>
            <a:endCxn id="8" idx="2"/>
          </p:cNvCxnSpPr>
          <p:nvPr/>
        </p:nvCxnSpPr>
        <p:spPr>
          <a:xfrm>
            <a:off x="1162022" y="1919118"/>
            <a:ext cx="1955552" cy="217939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BA4E2F-7032-EFAE-5564-C945D72A2517}"/>
              </a:ext>
            </a:extLst>
          </p:cNvPr>
          <p:cNvCxnSpPr>
            <a:stCxn id="4" idx="6"/>
            <a:endCxn id="3" idx="2"/>
          </p:cNvCxnSpPr>
          <p:nvPr/>
        </p:nvCxnSpPr>
        <p:spPr>
          <a:xfrm>
            <a:off x="764951" y="2686614"/>
            <a:ext cx="2352623" cy="62006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61AEA70-1445-0A6A-4AF6-A165AEF04D01}"/>
              </a:ext>
            </a:extLst>
          </p:cNvPr>
          <p:cNvCxnSpPr>
            <a:stCxn id="4" idx="6"/>
            <a:endCxn id="8" idx="2"/>
          </p:cNvCxnSpPr>
          <p:nvPr/>
        </p:nvCxnSpPr>
        <p:spPr>
          <a:xfrm>
            <a:off x="764951" y="2686614"/>
            <a:ext cx="2352623" cy="141190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90E07ABA-C98B-0A11-6154-596C50DA8D69}"/>
              </a:ext>
            </a:extLst>
          </p:cNvPr>
          <p:cNvSpPr/>
          <p:nvPr/>
        </p:nvSpPr>
        <p:spPr>
          <a:xfrm>
            <a:off x="5590218" y="1923062"/>
            <a:ext cx="485037" cy="502539"/>
          </a:xfrm>
          <a:prstGeom prst="ellipse">
            <a:avLst/>
          </a:prstGeom>
          <a:solidFill>
            <a:srgbClr val="D9BAF7"/>
          </a:solidFill>
          <a:ln>
            <a:solidFill>
              <a:srgbClr val="D9B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y</a:t>
            </a:r>
            <a:r>
              <a:rPr lang="en-GB" i="1" baseline="-25000" dirty="0">
                <a:solidFill>
                  <a:schemeClr val="bg2"/>
                </a:solidFill>
              </a:rPr>
              <a:t>1</a:t>
            </a:r>
            <a:endParaRPr lang="en-GB" baseline="-25000" dirty="0"/>
          </a:p>
        </p:txBody>
      </p:sp>
      <p:sp>
        <p:nvSpPr>
          <p:cNvPr id="42" name="Oval 41">
            <a:extLst>
              <a:ext uri="{FF2B5EF4-FFF2-40B4-BE49-F238E27FC236}">
                <a16:creationId xmlns:a16="http://schemas.microsoft.com/office/drawing/2014/main" id="{0FFE26E7-47A9-9F09-A36E-01CC960C5FE5}"/>
              </a:ext>
            </a:extLst>
          </p:cNvPr>
          <p:cNvSpPr/>
          <p:nvPr/>
        </p:nvSpPr>
        <p:spPr>
          <a:xfrm>
            <a:off x="5606499" y="2764274"/>
            <a:ext cx="485037" cy="502539"/>
          </a:xfrm>
          <a:prstGeom prst="ellipse">
            <a:avLst/>
          </a:prstGeom>
          <a:solidFill>
            <a:srgbClr val="D9BAF7"/>
          </a:solidFill>
          <a:ln>
            <a:solidFill>
              <a:srgbClr val="D9B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2"/>
                </a:solidFill>
              </a:rPr>
              <a:t>y</a:t>
            </a:r>
            <a:r>
              <a:rPr lang="en-GB" i="1" baseline="-25000" dirty="0">
                <a:solidFill>
                  <a:schemeClr val="bg2"/>
                </a:solidFill>
              </a:rPr>
              <a:t>2</a:t>
            </a:r>
            <a:endParaRPr lang="en-GB" baseline="-25000" dirty="0"/>
          </a:p>
        </p:txBody>
      </p:sp>
      <p:cxnSp>
        <p:nvCxnSpPr>
          <p:cNvPr id="44" name="Straight Arrow Connector 43">
            <a:extLst>
              <a:ext uri="{FF2B5EF4-FFF2-40B4-BE49-F238E27FC236}">
                <a16:creationId xmlns:a16="http://schemas.microsoft.com/office/drawing/2014/main" id="{7A2CDF9D-5ED9-CFC9-FCFD-BE6EED116E6B}"/>
              </a:ext>
            </a:extLst>
          </p:cNvPr>
          <p:cNvCxnSpPr>
            <a:stCxn id="6" idx="6"/>
            <a:endCxn id="41" idx="2"/>
          </p:cNvCxnSpPr>
          <p:nvPr/>
        </p:nvCxnSpPr>
        <p:spPr>
          <a:xfrm>
            <a:off x="3641809" y="1581629"/>
            <a:ext cx="1948409" cy="5927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6208498-EE90-14B8-2637-34B9CCFF6E0F}"/>
              </a:ext>
            </a:extLst>
          </p:cNvPr>
          <p:cNvCxnSpPr>
            <a:stCxn id="6" idx="6"/>
            <a:endCxn id="42" idx="2"/>
          </p:cNvCxnSpPr>
          <p:nvPr/>
        </p:nvCxnSpPr>
        <p:spPr>
          <a:xfrm>
            <a:off x="3641809" y="1581629"/>
            <a:ext cx="1964690" cy="143391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EF1A0DF-E231-E0D9-3135-726303AE0BD4}"/>
              </a:ext>
            </a:extLst>
          </p:cNvPr>
          <p:cNvCxnSpPr>
            <a:stCxn id="12" idx="6"/>
            <a:endCxn id="41" idx="2"/>
          </p:cNvCxnSpPr>
          <p:nvPr/>
        </p:nvCxnSpPr>
        <p:spPr>
          <a:xfrm flipV="1">
            <a:off x="3641809" y="2174332"/>
            <a:ext cx="1948409" cy="3405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810858-5591-E8F5-EF7B-E797BAF329D3}"/>
              </a:ext>
            </a:extLst>
          </p:cNvPr>
          <p:cNvCxnSpPr>
            <a:stCxn id="12" idx="6"/>
            <a:endCxn id="42" idx="2"/>
          </p:cNvCxnSpPr>
          <p:nvPr/>
        </p:nvCxnSpPr>
        <p:spPr>
          <a:xfrm>
            <a:off x="3641809" y="2514835"/>
            <a:ext cx="1964690" cy="50070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C7DFA1D-E2CE-F337-A1CA-F5885CEAFAB1}"/>
              </a:ext>
            </a:extLst>
          </p:cNvPr>
          <p:cNvCxnSpPr>
            <a:stCxn id="3" idx="6"/>
            <a:endCxn id="41" idx="2"/>
          </p:cNvCxnSpPr>
          <p:nvPr/>
        </p:nvCxnSpPr>
        <p:spPr>
          <a:xfrm flipV="1">
            <a:off x="3658090" y="2174332"/>
            <a:ext cx="1932128" cy="11323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5AC17DA-716C-AA51-F563-A2F4F8E470EF}"/>
              </a:ext>
            </a:extLst>
          </p:cNvPr>
          <p:cNvCxnSpPr>
            <a:stCxn id="3" idx="6"/>
            <a:endCxn id="42" idx="2"/>
          </p:cNvCxnSpPr>
          <p:nvPr/>
        </p:nvCxnSpPr>
        <p:spPr>
          <a:xfrm flipV="1">
            <a:off x="3658090" y="3015544"/>
            <a:ext cx="1948409" cy="29113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CF1BACC-5762-2E9A-4EC1-C435B05BABB7}"/>
              </a:ext>
            </a:extLst>
          </p:cNvPr>
          <p:cNvCxnSpPr>
            <a:stCxn id="8" idx="6"/>
            <a:endCxn id="41" idx="2"/>
          </p:cNvCxnSpPr>
          <p:nvPr/>
        </p:nvCxnSpPr>
        <p:spPr>
          <a:xfrm flipV="1">
            <a:off x="3720860" y="2174332"/>
            <a:ext cx="1869358" cy="19241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819DE2D-EF25-6C98-7574-01CCFDDA7B7A}"/>
              </a:ext>
            </a:extLst>
          </p:cNvPr>
          <p:cNvCxnSpPr>
            <a:stCxn id="8" idx="6"/>
            <a:endCxn id="42" idx="2"/>
          </p:cNvCxnSpPr>
          <p:nvPr/>
        </p:nvCxnSpPr>
        <p:spPr>
          <a:xfrm flipV="1">
            <a:off x="3720860" y="3015544"/>
            <a:ext cx="1885639" cy="108297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D23D8D57-9C63-553D-2C7A-CFE2DD7FEF39}"/>
              </a:ext>
            </a:extLst>
          </p:cNvPr>
          <p:cNvPicPr>
            <a:picLocks noChangeAspect="1"/>
          </p:cNvPicPr>
          <p:nvPr/>
        </p:nvPicPr>
        <p:blipFill>
          <a:blip r:embed="rId2"/>
          <a:stretch>
            <a:fillRect/>
          </a:stretch>
        </p:blipFill>
        <p:spPr>
          <a:xfrm>
            <a:off x="1518727" y="1147333"/>
            <a:ext cx="828791" cy="457264"/>
          </a:xfrm>
          <a:prstGeom prst="rect">
            <a:avLst/>
          </a:prstGeom>
        </p:spPr>
      </p:pic>
      <p:pic>
        <p:nvPicPr>
          <p:cNvPr id="82" name="Picture 81">
            <a:extLst>
              <a:ext uri="{FF2B5EF4-FFF2-40B4-BE49-F238E27FC236}">
                <a16:creationId xmlns:a16="http://schemas.microsoft.com/office/drawing/2014/main" id="{28D8C7CB-8B7D-6291-15CB-4EC1A5951695}"/>
              </a:ext>
            </a:extLst>
          </p:cNvPr>
          <p:cNvPicPr>
            <a:picLocks noChangeAspect="1"/>
          </p:cNvPicPr>
          <p:nvPr/>
        </p:nvPicPr>
        <p:blipFill>
          <a:blip r:embed="rId3"/>
          <a:stretch>
            <a:fillRect/>
          </a:stretch>
        </p:blipFill>
        <p:spPr>
          <a:xfrm>
            <a:off x="4524165" y="1258932"/>
            <a:ext cx="733527" cy="371527"/>
          </a:xfrm>
          <a:prstGeom prst="rect">
            <a:avLst/>
          </a:prstGeom>
        </p:spPr>
      </p:pic>
      <p:sp>
        <p:nvSpPr>
          <p:cNvPr id="84" name="TextBox 83">
            <a:extLst>
              <a:ext uri="{FF2B5EF4-FFF2-40B4-BE49-F238E27FC236}">
                <a16:creationId xmlns:a16="http://schemas.microsoft.com/office/drawing/2014/main" id="{321E6E2B-C6B3-DB95-8EAD-A84CDBF61D8C}"/>
              </a:ext>
            </a:extLst>
          </p:cNvPr>
          <p:cNvSpPr txBox="1"/>
          <p:nvPr/>
        </p:nvSpPr>
        <p:spPr>
          <a:xfrm>
            <a:off x="3720860" y="1317507"/>
            <a:ext cx="629322" cy="307777"/>
          </a:xfrm>
          <a:prstGeom prst="rect">
            <a:avLst/>
          </a:prstGeom>
          <a:noFill/>
        </p:spPr>
        <p:txBody>
          <a:bodyPr wrap="square">
            <a:spAutoFit/>
          </a:bodyPr>
          <a:lstStyle/>
          <a:p>
            <a:r>
              <a:rPr lang="en-GB" dirty="0"/>
              <a:t>g(z</a:t>
            </a:r>
            <a:r>
              <a:rPr lang="en-GB" baseline="-25000" dirty="0"/>
              <a:t>1</a:t>
            </a:r>
            <a:r>
              <a:rPr lang="en-GB" dirty="0"/>
              <a:t>)</a:t>
            </a:r>
          </a:p>
        </p:txBody>
      </p:sp>
      <p:sp>
        <p:nvSpPr>
          <p:cNvPr id="85" name="TextBox 84">
            <a:extLst>
              <a:ext uri="{FF2B5EF4-FFF2-40B4-BE49-F238E27FC236}">
                <a16:creationId xmlns:a16="http://schemas.microsoft.com/office/drawing/2014/main" id="{E6DBC405-CE09-E9B8-7DB8-C3C9EF194375}"/>
              </a:ext>
            </a:extLst>
          </p:cNvPr>
          <p:cNvSpPr txBox="1"/>
          <p:nvPr/>
        </p:nvSpPr>
        <p:spPr>
          <a:xfrm>
            <a:off x="3631482" y="2105350"/>
            <a:ext cx="629322" cy="307777"/>
          </a:xfrm>
          <a:prstGeom prst="rect">
            <a:avLst/>
          </a:prstGeom>
          <a:noFill/>
        </p:spPr>
        <p:txBody>
          <a:bodyPr wrap="square">
            <a:spAutoFit/>
          </a:bodyPr>
          <a:lstStyle/>
          <a:p>
            <a:r>
              <a:rPr lang="en-GB" dirty="0"/>
              <a:t>g(z</a:t>
            </a:r>
            <a:r>
              <a:rPr lang="en-GB" baseline="-25000" dirty="0"/>
              <a:t>2</a:t>
            </a:r>
            <a:r>
              <a:rPr lang="en-GB" dirty="0"/>
              <a:t>)</a:t>
            </a:r>
          </a:p>
        </p:txBody>
      </p:sp>
      <p:sp>
        <p:nvSpPr>
          <p:cNvPr id="86" name="TextBox 85">
            <a:extLst>
              <a:ext uri="{FF2B5EF4-FFF2-40B4-BE49-F238E27FC236}">
                <a16:creationId xmlns:a16="http://schemas.microsoft.com/office/drawing/2014/main" id="{604F3961-710E-A1EF-1909-8F5D4F09040C}"/>
              </a:ext>
            </a:extLst>
          </p:cNvPr>
          <p:cNvSpPr txBox="1"/>
          <p:nvPr/>
        </p:nvSpPr>
        <p:spPr>
          <a:xfrm>
            <a:off x="3553003" y="2817731"/>
            <a:ext cx="629322" cy="307777"/>
          </a:xfrm>
          <a:prstGeom prst="rect">
            <a:avLst/>
          </a:prstGeom>
          <a:noFill/>
        </p:spPr>
        <p:txBody>
          <a:bodyPr wrap="square">
            <a:spAutoFit/>
          </a:bodyPr>
          <a:lstStyle/>
          <a:p>
            <a:r>
              <a:rPr lang="en-GB" dirty="0"/>
              <a:t>g(z</a:t>
            </a:r>
            <a:r>
              <a:rPr lang="en-GB" baseline="-25000" dirty="0"/>
              <a:t>3</a:t>
            </a:r>
            <a:r>
              <a:rPr lang="en-GB" dirty="0"/>
              <a:t>)</a:t>
            </a:r>
          </a:p>
        </p:txBody>
      </p:sp>
      <p:sp>
        <p:nvSpPr>
          <p:cNvPr id="87" name="TextBox 86">
            <a:extLst>
              <a:ext uri="{FF2B5EF4-FFF2-40B4-BE49-F238E27FC236}">
                <a16:creationId xmlns:a16="http://schemas.microsoft.com/office/drawing/2014/main" id="{54E90649-E367-BAA5-1E61-8B0CCF7248CC}"/>
              </a:ext>
            </a:extLst>
          </p:cNvPr>
          <p:cNvSpPr txBox="1"/>
          <p:nvPr/>
        </p:nvSpPr>
        <p:spPr>
          <a:xfrm>
            <a:off x="3617894" y="3625661"/>
            <a:ext cx="629322" cy="307777"/>
          </a:xfrm>
          <a:prstGeom prst="rect">
            <a:avLst/>
          </a:prstGeom>
          <a:noFill/>
        </p:spPr>
        <p:txBody>
          <a:bodyPr wrap="square">
            <a:spAutoFit/>
          </a:bodyPr>
          <a:lstStyle/>
          <a:p>
            <a:r>
              <a:rPr lang="en-GB" dirty="0"/>
              <a:t>g(z</a:t>
            </a:r>
            <a:r>
              <a:rPr lang="en-GB" baseline="-25000" dirty="0"/>
              <a:t>d1</a:t>
            </a:r>
            <a:r>
              <a:rPr lang="en-GB" dirty="0"/>
              <a:t>)</a:t>
            </a:r>
          </a:p>
        </p:txBody>
      </p:sp>
      <p:sp>
        <p:nvSpPr>
          <p:cNvPr id="88" name="TextBox 87">
            <a:extLst>
              <a:ext uri="{FF2B5EF4-FFF2-40B4-BE49-F238E27FC236}">
                <a16:creationId xmlns:a16="http://schemas.microsoft.com/office/drawing/2014/main" id="{1BAEC3F6-B705-7C8B-37C7-66A4373C0672}"/>
              </a:ext>
            </a:extLst>
          </p:cNvPr>
          <p:cNvSpPr txBox="1"/>
          <p:nvPr/>
        </p:nvSpPr>
        <p:spPr>
          <a:xfrm>
            <a:off x="6949440" y="1750373"/>
            <a:ext cx="1964690" cy="1169551"/>
          </a:xfrm>
          <a:prstGeom prst="rect">
            <a:avLst/>
          </a:prstGeom>
          <a:solidFill>
            <a:schemeClr val="accent4">
              <a:lumMod val="40000"/>
              <a:lumOff val="60000"/>
            </a:schemeClr>
          </a:solidFill>
        </p:spPr>
        <p:txBody>
          <a:bodyPr wrap="square" rtlCol="0">
            <a:spAutoFit/>
          </a:bodyPr>
          <a:lstStyle/>
          <a:p>
            <a:r>
              <a:rPr lang="en-GB" dirty="0"/>
              <a:t>In layered neural networks, the outputs from one layer become the inputs of the next layer</a:t>
            </a:r>
          </a:p>
        </p:txBody>
      </p:sp>
      <p:pic>
        <p:nvPicPr>
          <p:cNvPr id="90" name="Picture 89">
            <a:extLst>
              <a:ext uri="{FF2B5EF4-FFF2-40B4-BE49-F238E27FC236}">
                <a16:creationId xmlns:a16="http://schemas.microsoft.com/office/drawing/2014/main" id="{C8BAF29B-4B94-CB13-DA25-C37BD9246C07}"/>
              </a:ext>
            </a:extLst>
          </p:cNvPr>
          <p:cNvPicPr>
            <a:picLocks noChangeAspect="1"/>
          </p:cNvPicPr>
          <p:nvPr/>
        </p:nvPicPr>
        <p:blipFill>
          <a:blip r:embed="rId4"/>
          <a:stretch>
            <a:fillRect/>
          </a:stretch>
        </p:blipFill>
        <p:spPr>
          <a:xfrm>
            <a:off x="1086416" y="4396492"/>
            <a:ext cx="6321600" cy="777737"/>
          </a:xfrm>
          <a:prstGeom prst="rect">
            <a:avLst/>
          </a:prstGeom>
        </p:spPr>
      </p:pic>
    </p:spTree>
    <p:extLst>
      <p:ext uri="{BB962C8B-B14F-4D97-AF65-F5344CB8AC3E}">
        <p14:creationId xmlns:p14="http://schemas.microsoft.com/office/powerpoint/2010/main" val="5607878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18AB8-230C-91F4-4FC7-20F2793020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BF90202-F0E0-5625-9D38-9DDBD5B2046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402" b="96450" l="3584" r="97341">
                        <a14:foregroundMark x1="11676" y1="65828" x2="7283" y2="56065"/>
                        <a14:foregroundMark x1="7283" y1="56065" x2="3815" y2="38166"/>
                        <a14:foregroundMark x1="3815" y1="38166" x2="7746" y2="22929"/>
                        <a14:foregroundMark x1="7746" y1="22929" x2="18844" y2="8728"/>
                        <a14:foregroundMark x1="23468" y1="8580" x2="36994" y2="2959"/>
                        <a14:foregroundMark x1="36994" y1="2959" x2="54335" y2="5325"/>
                        <a14:foregroundMark x1="54335" y1="5325" x2="90058" y2="33284"/>
                        <a14:foregroundMark x1="90058" y1="33284" x2="95260" y2="48225"/>
                        <a14:foregroundMark x1="95260" y1="48225" x2="95145" y2="72189"/>
                        <a14:foregroundMark x1="95145" y1="72189" x2="88671" y2="84024"/>
                        <a14:foregroundMark x1="88671" y1="84024" x2="78150" y2="85799"/>
                        <a14:foregroundMark x1="78150" y1="85799" x2="56532" y2="79438"/>
                        <a14:foregroundMark x1="56532" y1="79438" x2="53179" y2="76479"/>
                        <a14:foregroundMark x1="36763" y1="89053" x2="47630" y2="94970"/>
                        <a14:foregroundMark x1="47630" y1="94970" x2="68208" y2="97781"/>
                        <a14:foregroundMark x1="68208" y1="97781" x2="78960" y2="87574"/>
                        <a14:foregroundMark x1="78960" y1="87574" x2="42543" y2="85355"/>
                        <a14:foregroundMark x1="42543" y1="85355" x2="29942" y2="90533"/>
                        <a14:foregroundMark x1="3815" y1="48964" x2="25896" y2="76627"/>
                        <a14:foregroundMark x1="25896" y1="76627" x2="45549" y2="87426"/>
                        <a14:foregroundMark x1="45549" y1="87426" x2="62543" y2="90237"/>
                        <a14:foregroundMark x1="62543" y1="90237" x2="77457" y2="87870"/>
                        <a14:foregroundMark x1="77457" y1="87870" x2="90173" y2="72041"/>
                        <a14:foregroundMark x1="90173" y1="72041" x2="92601" y2="44675"/>
                        <a14:foregroundMark x1="92601" y1="44675" x2="78613" y2="23817"/>
                        <a14:foregroundMark x1="78613" y1="23817" x2="59306" y2="11538"/>
                        <a14:foregroundMark x1="59306" y1="11538" x2="45434" y2="9024"/>
                        <a14:foregroundMark x1="45434" y1="9024" x2="38613" y2="14201"/>
                        <a14:foregroundMark x1="38613" y1="14201" x2="37457" y2="16420"/>
                        <a14:foregroundMark x1="30058" y1="5325" x2="44393" y2="1479"/>
                        <a14:foregroundMark x1="44393" y1="1479" x2="53526" y2="4438"/>
                        <a14:foregroundMark x1="53526" y1="4438" x2="58844" y2="10059"/>
                        <a14:foregroundMark x1="55145" y1="5325" x2="67399" y2="11095"/>
                        <a14:foregroundMark x1="67399" y1="11095" x2="87514" y2="36243"/>
                        <a14:foregroundMark x1="87514" y1="36243" x2="96763" y2="62130"/>
                        <a14:foregroundMark x1="96763" y1="62130" x2="87168" y2="87278"/>
                        <a14:foregroundMark x1="87168" y1="87278" x2="29942" y2="90237"/>
                        <a14:foregroundMark x1="48786" y1="92604" x2="53642" y2="97041"/>
                        <a14:foregroundMark x1="53642" y1="97041" x2="60231" y2="99408"/>
                        <a14:foregroundMark x1="60231" y1="99408" x2="70867" y2="95266"/>
                        <a14:foregroundMark x1="70867" y1="95266" x2="57688" y2="92160"/>
                        <a14:foregroundMark x1="57688" y1="92160" x2="48671" y2="96154"/>
                        <a14:foregroundMark x1="48671" y1="96154" x2="48671" y2="96450"/>
                        <a14:foregroundMark x1="49249" y1="3550" x2="60116" y2="4882"/>
                        <a14:foregroundMark x1="60116" y1="4882" x2="87514" y2="18639"/>
                        <a14:foregroundMark x1="87514" y1="18639" x2="97225" y2="28698"/>
                        <a14:foregroundMark x1="97225" y1="28698" x2="97225" y2="45858"/>
                        <a14:foregroundMark x1="97225" y1="45858" x2="83931" y2="79290"/>
                        <a14:foregroundMark x1="83931" y1="79290" x2="54798" y2="76331"/>
                        <a14:foregroundMark x1="54798" y1="76331" x2="38035" y2="65828"/>
                        <a14:foregroundMark x1="38035" y1="65828" x2="32023" y2="47633"/>
                        <a14:foregroundMark x1="32023" y1="47633" x2="34682" y2="31657"/>
                        <a14:foregroundMark x1="34682" y1="31657" x2="46590" y2="20118"/>
                        <a14:foregroundMark x1="46590" y1="20118" x2="53179" y2="17012"/>
                        <a14:foregroundMark x1="26127" y1="5030" x2="43584" y2="148"/>
                        <a14:foregroundMark x1="43584" y1="148" x2="51792" y2="740"/>
                        <a14:foregroundMark x1="51792" y1="740" x2="58266" y2="4586"/>
                        <a14:foregroundMark x1="58266" y1="4586" x2="28902" y2="3550"/>
                        <a14:foregroundMark x1="28902" y1="3550" x2="27746" y2="4142"/>
                        <a14:foregroundMark x1="26705" y1="4734" x2="19306" y2="9320"/>
                        <a14:foregroundMark x1="19306" y1="9320" x2="26127" y2="8136"/>
                        <a14:foregroundMark x1="26127" y1="8136" x2="21850" y2="6805"/>
                        <a14:foregroundMark x1="10289" y1="65237" x2="28902" y2="83580"/>
                        <a14:foregroundMark x1="28902" y1="83580" x2="14682" y2="66568"/>
                        <a14:foregroundMark x1="14682" y1="66568" x2="8786" y2="64349"/>
                        <a14:foregroundMark x1="8786" y1="64349" x2="8786" y2="64349"/>
                        <a14:foregroundMark x1="12370" y1="68195" x2="27977" y2="83876"/>
                        <a14:foregroundMark x1="27977" y1="83876" x2="30751" y2="90828"/>
                        <a14:foregroundMark x1="30751" y1="90828" x2="30058" y2="81953"/>
                        <a14:foregroundMark x1="30058" y1="81953" x2="17919" y2="73521"/>
                        <a14:foregroundMark x1="17919" y1="73521" x2="11561" y2="71746"/>
                        <a14:foregroundMark x1="11561" y1="71746" x2="11792" y2="71746"/>
                        <a14:foregroundMark x1="16185" y1="74852" x2="25202" y2="83580"/>
                        <a14:foregroundMark x1="25202" y1="83580" x2="20925" y2="75000"/>
                        <a14:foregroundMark x1="20925" y1="75000" x2="16532" y2="75000"/>
                        <a14:foregroundMark x1="96647" y1="46746" x2="95954" y2="63609"/>
                        <a14:foregroundMark x1="95954" y1="63609" x2="98613" y2="54882"/>
                        <a14:foregroundMark x1="98613" y1="54882" x2="92254" y2="34763"/>
                        <a14:foregroundMark x1="92254" y1="34763" x2="86243" y2="24556"/>
                        <a14:foregroundMark x1="86243" y1="24556" x2="70751" y2="12426"/>
                        <a14:foregroundMark x1="70751" y1="12426" x2="97341" y2="55473"/>
                      </a14:backgroundRemoval>
                    </a14:imgEffect>
                  </a14:imgLayer>
                </a14:imgProps>
              </a:ext>
            </a:extLst>
          </a:blip>
          <a:srcRect t="1538"/>
          <a:stretch>
            <a:fillRect/>
          </a:stretch>
        </p:blipFill>
        <p:spPr>
          <a:xfrm rot="20523388">
            <a:off x="1368507" y="-121393"/>
            <a:ext cx="6371896" cy="4903092"/>
          </a:xfrm>
          <a:prstGeom prst="rect">
            <a:avLst/>
          </a:prstGeom>
        </p:spPr>
      </p:pic>
      <p:pic>
        <p:nvPicPr>
          <p:cNvPr id="9" name="Picture 8">
            <a:extLst>
              <a:ext uri="{FF2B5EF4-FFF2-40B4-BE49-F238E27FC236}">
                <a16:creationId xmlns:a16="http://schemas.microsoft.com/office/drawing/2014/main" id="{E469963D-063B-0C52-AB56-E92FCFCF915D}"/>
              </a:ext>
            </a:extLst>
          </p:cNvPr>
          <p:cNvPicPr>
            <a:picLocks noChangeAspect="1"/>
          </p:cNvPicPr>
          <p:nvPr/>
        </p:nvPicPr>
        <p:blipFill>
          <a:blip r:embed="rId4"/>
          <a:stretch>
            <a:fillRect/>
          </a:stretch>
        </p:blipFill>
        <p:spPr>
          <a:xfrm rot="20298914">
            <a:off x="1970509" y="1986125"/>
            <a:ext cx="818246" cy="722642"/>
          </a:xfrm>
          <a:prstGeom prst="rect">
            <a:avLst/>
          </a:prstGeom>
        </p:spPr>
      </p:pic>
      <p:pic>
        <p:nvPicPr>
          <p:cNvPr id="10" name="Picture 9">
            <a:extLst>
              <a:ext uri="{FF2B5EF4-FFF2-40B4-BE49-F238E27FC236}">
                <a16:creationId xmlns:a16="http://schemas.microsoft.com/office/drawing/2014/main" id="{DC199214-8793-542F-3C10-9541D8FAF8C6}"/>
              </a:ext>
            </a:extLst>
          </p:cNvPr>
          <p:cNvPicPr>
            <a:picLocks noChangeAspect="1"/>
          </p:cNvPicPr>
          <p:nvPr/>
        </p:nvPicPr>
        <p:blipFill>
          <a:blip r:embed="rId5"/>
          <a:stretch>
            <a:fillRect/>
          </a:stretch>
        </p:blipFill>
        <p:spPr>
          <a:xfrm>
            <a:off x="2238886" y="2315625"/>
            <a:ext cx="561908" cy="512251"/>
          </a:xfrm>
          <a:prstGeom prst="rect">
            <a:avLst/>
          </a:prstGeom>
        </p:spPr>
      </p:pic>
      <p:pic>
        <p:nvPicPr>
          <p:cNvPr id="1026" name="Picture 2" descr="Super Mario (form) - Super Mario Wiki, the Mario encyclopedia">
            <a:extLst>
              <a:ext uri="{FF2B5EF4-FFF2-40B4-BE49-F238E27FC236}">
                <a16:creationId xmlns:a16="http://schemas.microsoft.com/office/drawing/2014/main" id="{581BE691-ABBD-B303-84BB-FC052F46E5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4613" y="696315"/>
            <a:ext cx="2371547" cy="29644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B811212-9054-4397-FB00-90F01A46A4D0}"/>
              </a:ext>
            </a:extLst>
          </p:cNvPr>
          <p:cNvSpPr/>
          <p:nvPr/>
        </p:nvSpPr>
        <p:spPr>
          <a:xfrm>
            <a:off x="4504073" y="937260"/>
            <a:ext cx="1073769" cy="114300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dirty="0"/>
          </a:p>
        </p:txBody>
      </p:sp>
      <p:pic>
        <p:nvPicPr>
          <p:cNvPr id="2050" name="Picture 2" descr="Cartoon Brain">
            <a:extLst>
              <a:ext uri="{FF2B5EF4-FFF2-40B4-BE49-F238E27FC236}">
                <a16:creationId xmlns:a16="http://schemas.microsoft.com/office/drawing/2014/main" id="{4596B371-A3DB-ADA6-5BBB-8F5CEBFD31E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5104" b="90000" l="10000" r="90000">
                        <a14:foregroundMark x1="81979" y1="13542" x2="81563" y2="13125"/>
                        <a14:foregroundMark x1="81354" y1="12448" x2="80885" y2="12656"/>
                        <a14:foregroundMark x1="81094" y1="10573" x2="80573" y2="10313"/>
                        <a14:foregroundMark x1="80573" y1="10313" x2="86198" y2="15000"/>
                        <a14:foregroundMark x1="86198" y1="15000" x2="81615" y2="5104"/>
                        <a14:foregroundMark x1="81615" y1="5104" x2="80938" y2="13698"/>
                        <a14:foregroundMark x1="80938" y1="13698" x2="82760" y2="14375"/>
                        <a14:foregroundMark x1="48854" y1="54219" x2="63125" y2="54479"/>
                        <a14:foregroundMark x1="63125" y1="54479" x2="79479" y2="45208"/>
                        <a14:foregroundMark x1="79479" y1="45208" x2="80677" y2="32552"/>
                        <a14:foregroundMark x1="80677" y1="32552" x2="78333" y2="23802"/>
                        <a14:foregroundMark x1="78333" y1="23802" x2="64115" y2="20156"/>
                        <a14:foregroundMark x1="64115" y1="20156" x2="48542" y2="41146"/>
                        <a14:foregroundMark x1="48542" y1="41146" x2="47031" y2="54479"/>
                        <a14:foregroundMark x1="47031" y1="54479" x2="51823" y2="53854"/>
                        <a14:foregroundMark x1="51823" y1="53854" x2="60729" y2="53281"/>
                        <a14:foregroundMark x1="60729" y1="53281" x2="52969" y2="47813"/>
                        <a14:foregroundMark x1="52969" y1="47813" x2="53542" y2="53177"/>
                        <a14:foregroundMark x1="53542" y1="53177" x2="63906" y2="50833"/>
                        <a14:foregroundMark x1="63906" y1="50833" x2="54010" y2="52396"/>
                        <a14:foregroundMark x1="54010" y1="52396" x2="61094" y2="52083"/>
                        <a14:foregroundMark x1="61094" y1="52083" x2="61302" y2="51771"/>
                        <a14:foregroundMark x1="61302" y1="51771" x2="56198" y2="49115"/>
                        <a14:foregroundMark x1="56198" y1="49115" x2="62865" y2="50000"/>
                      </a14:backgroundRemoval>
                    </a14:imgEffect>
                  </a14:imgLayer>
                </a14:imgProps>
              </a:ext>
              <a:ext uri="{28A0092B-C50C-407E-A947-70E740481C1C}">
                <a14:useLocalDpi xmlns:a14="http://schemas.microsoft.com/office/drawing/2010/main" val="0"/>
              </a:ext>
            </a:extLst>
          </a:blip>
          <a:srcRect/>
          <a:stretch>
            <a:fillRect/>
          </a:stretch>
        </p:blipFill>
        <p:spPr bwMode="auto">
          <a:xfrm>
            <a:off x="6191165" y="-57520"/>
            <a:ext cx="2420471" cy="242047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anger PNG, Vector, PSD, and Clipart With Transparent Background for ...">
            <a:extLst>
              <a:ext uri="{FF2B5EF4-FFF2-40B4-BE49-F238E27FC236}">
                <a16:creationId xmlns:a16="http://schemas.microsoft.com/office/drawing/2014/main" id="{625EBBEA-E25B-22DC-99FF-5EF1E278675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050" t="19259" r="5066" b="20047"/>
          <a:stretch>
            <a:fillRect/>
          </a:stretch>
        </p:blipFill>
        <p:spPr bwMode="auto">
          <a:xfrm>
            <a:off x="5773993" y="2315624"/>
            <a:ext cx="3218837" cy="14341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Curved Arrow Image - Cliparts.co">
            <a:extLst>
              <a:ext uri="{FF2B5EF4-FFF2-40B4-BE49-F238E27FC236}">
                <a16:creationId xmlns:a16="http://schemas.microsoft.com/office/drawing/2014/main" id="{3BA8A80E-39CC-7217-D7E9-652BD07E82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8853357">
            <a:off x="418023" y="274675"/>
            <a:ext cx="1462348" cy="150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705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1A8A-ADC6-F99F-8053-D54602E3B489}"/>
              </a:ext>
            </a:extLst>
          </p:cNvPr>
          <p:cNvSpPr>
            <a:spLocks noGrp="1"/>
          </p:cNvSpPr>
          <p:nvPr>
            <p:ph type="title"/>
          </p:nvPr>
        </p:nvSpPr>
        <p:spPr/>
        <p:txBody>
          <a:bodyPr>
            <a:normAutofit fontScale="90000"/>
          </a:bodyPr>
          <a:lstStyle/>
          <a:p>
            <a:r>
              <a:rPr lang="en-GB" dirty="0"/>
              <a:t>Single Layer Neural Network</a:t>
            </a:r>
          </a:p>
        </p:txBody>
      </p:sp>
      <p:pic>
        <p:nvPicPr>
          <p:cNvPr id="5" name="Picture 4">
            <a:extLst>
              <a:ext uri="{FF2B5EF4-FFF2-40B4-BE49-F238E27FC236}">
                <a16:creationId xmlns:a16="http://schemas.microsoft.com/office/drawing/2014/main" id="{D6813BBC-B7A2-B035-E575-9F5488C0BF5D}"/>
              </a:ext>
            </a:extLst>
          </p:cNvPr>
          <p:cNvPicPr>
            <a:picLocks noChangeAspect="1"/>
          </p:cNvPicPr>
          <p:nvPr/>
        </p:nvPicPr>
        <p:blipFill>
          <a:blip r:embed="rId3"/>
          <a:stretch>
            <a:fillRect/>
          </a:stretch>
        </p:blipFill>
        <p:spPr>
          <a:xfrm>
            <a:off x="406541" y="1632857"/>
            <a:ext cx="3987417" cy="2918364"/>
          </a:xfrm>
          <a:prstGeom prst="rect">
            <a:avLst/>
          </a:prstGeom>
        </p:spPr>
      </p:pic>
      <p:pic>
        <p:nvPicPr>
          <p:cNvPr id="7" name="Picture 6">
            <a:extLst>
              <a:ext uri="{FF2B5EF4-FFF2-40B4-BE49-F238E27FC236}">
                <a16:creationId xmlns:a16="http://schemas.microsoft.com/office/drawing/2014/main" id="{0B601B99-DA86-4000-0AF6-09F59ACED54A}"/>
              </a:ext>
            </a:extLst>
          </p:cNvPr>
          <p:cNvPicPr>
            <a:picLocks noChangeAspect="1"/>
          </p:cNvPicPr>
          <p:nvPr/>
        </p:nvPicPr>
        <p:blipFill>
          <a:blip r:embed="rId4"/>
          <a:stretch>
            <a:fillRect/>
          </a:stretch>
        </p:blipFill>
        <p:spPr>
          <a:xfrm>
            <a:off x="4750043" y="1615958"/>
            <a:ext cx="3987416" cy="2951592"/>
          </a:xfrm>
          <a:prstGeom prst="rect">
            <a:avLst/>
          </a:prstGeom>
        </p:spPr>
      </p:pic>
      <p:sp>
        <p:nvSpPr>
          <p:cNvPr id="8" name="TextBox 7">
            <a:extLst>
              <a:ext uri="{FF2B5EF4-FFF2-40B4-BE49-F238E27FC236}">
                <a16:creationId xmlns:a16="http://schemas.microsoft.com/office/drawing/2014/main" id="{BE5941B7-0902-6019-98BB-0BD5CE30B35E}"/>
              </a:ext>
            </a:extLst>
          </p:cNvPr>
          <p:cNvSpPr txBox="1"/>
          <p:nvPr/>
        </p:nvSpPr>
        <p:spPr>
          <a:xfrm>
            <a:off x="4750043" y="1281793"/>
            <a:ext cx="2859173" cy="307777"/>
          </a:xfrm>
          <a:prstGeom prst="rect">
            <a:avLst/>
          </a:prstGeom>
          <a:noFill/>
        </p:spPr>
        <p:txBody>
          <a:bodyPr wrap="square" rtlCol="0">
            <a:spAutoFit/>
          </a:bodyPr>
          <a:lstStyle/>
          <a:p>
            <a:r>
              <a:rPr lang="en-GB" b="1" dirty="0"/>
              <a:t>For regression:</a:t>
            </a:r>
          </a:p>
        </p:txBody>
      </p:sp>
      <p:sp>
        <p:nvSpPr>
          <p:cNvPr id="9" name="TextBox 8">
            <a:extLst>
              <a:ext uri="{FF2B5EF4-FFF2-40B4-BE49-F238E27FC236}">
                <a16:creationId xmlns:a16="http://schemas.microsoft.com/office/drawing/2014/main" id="{F3DE0357-F683-86C4-756B-508019320AA3}"/>
              </a:ext>
            </a:extLst>
          </p:cNvPr>
          <p:cNvSpPr txBox="1"/>
          <p:nvPr/>
        </p:nvSpPr>
        <p:spPr>
          <a:xfrm>
            <a:off x="406541" y="1305053"/>
            <a:ext cx="2859173" cy="307777"/>
          </a:xfrm>
          <a:prstGeom prst="rect">
            <a:avLst/>
          </a:prstGeom>
          <a:noFill/>
        </p:spPr>
        <p:txBody>
          <a:bodyPr wrap="square" rtlCol="0">
            <a:spAutoFit/>
          </a:bodyPr>
          <a:lstStyle/>
          <a:p>
            <a:r>
              <a:rPr lang="en-GB" b="1" dirty="0"/>
              <a:t>For classification:</a:t>
            </a:r>
          </a:p>
        </p:txBody>
      </p:sp>
      <p:sp>
        <p:nvSpPr>
          <p:cNvPr id="10" name="Rectangle 9">
            <a:extLst>
              <a:ext uri="{FF2B5EF4-FFF2-40B4-BE49-F238E27FC236}">
                <a16:creationId xmlns:a16="http://schemas.microsoft.com/office/drawing/2014/main" id="{E4D4B97A-A648-30CF-784F-344D8BE6AB5C}"/>
              </a:ext>
            </a:extLst>
          </p:cNvPr>
          <p:cNvSpPr/>
          <p:nvPr/>
        </p:nvSpPr>
        <p:spPr>
          <a:xfrm>
            <a:off x="856340" y="2509837"/>
            <a:ext cx="1035355" cy="160792"/>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4DFAD37-7BE2-E07C-A39A-C781339CEC04}"/>
              </a:ext>
            </a:extLst>
          </p:cNvPr>
          <p:cNvSpPr/>
          <p:nvPr/>
        </p:nvSpPr>
        <p:spPr>
          <a:xfrm>
            <a:off x="5222722" y="2531609"/>
            <a:ext cx="820060" cy="139020"/>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1F845CD-4F03-8C23-0761-B2112185CF25}"/>
              </a:ext>
            </a:extLst>
          </p:cNvPr>
          <p:cNvSpPr/>
          <p:nvPr/>
        </p:nvSpPr>
        <p:spPr>
          <a:xfrm>
            <a:off x="7711924" y="2531609"/>
            <a:ext cx="575736" cy="139020"/>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97185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4270-7444-CA35-C911-A927259B94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92BF6-46A2-118F-787E-3664CF46DCCF}"/>
              </a:ext>
            </a:extLst>
          </p:cNvPr>
          <p:cNvSpPr>
            <a:spLocks noGrp="1"/>
          </p:cNvSpPr>
          <p:nvPr>
            <p:ph type="title"/>
          </p:nvPr>
        </p:nvSpPr>
        <p:spPr/>
        <p:txBody>
          <a:bodyPr>
            <a:normAutofit fontScale="90000"/>
          </a:bodyPr>
          <a:lstStyle/>
          <a:p>
            <a:r>
              <a:rPr lang="en-GB" dirty="0"/>
              <a:t>Single Layer Neural Network</a:t>
            </a:r>
          </a:p>
        </p:txBody>
      </p:sp>
      <p:pic>
        <p:nvPicPr>
          <p:cNvPr id="5" name="Picture 4">
            <a:extLst>
              <a:ext uri="{FF2B5EF4-FFF2-40B4-BE49-F238E27FC236}">
                <a16:creationId xmlns:a16="http://schemas.microsoft.com/office/drawing/2014/main" id="{EEA5C868-23B9-5C82-73A9-972BCD4FB8D8}"/>
              </a:ext>
            </a:extLst>
          </p:cNvPr>
          <p:cNvPicPr>
            <a:picLocks noChangeAspect="1"/>
          </p:cNvPicPr>
          <p:nvPr/>
        </p:nvPicPr>
        <p:blipFill>
          <a:blip r:embed="rId3"/>
          <a:stretch>
            <a:fillRect/>
          </a:stretch>
        </p:blipFill>
        <p:spPr>
          <a:xfrm>
            <a:off x="406541" y="1632857"/>
            <a:ext cx="3987417" cy="2918364"/>
          </a:xfrm>
          <a:prstGeom prst="rect">
            <a:avLst/>
          </a:prstGeom>
        </p:spPr>
      </p:pic>
      <p:sp>
        <p:nvSpPr>
          <p:cNvPr id="9" name="TextBox 8">
            <a:extLst>
              <a:ext uri="{FF2B5EF4-FFF2-40B4-BE49-F238E27FC236}">
                <a16:creationId xmlns:a16="http://schemas.microsoft.com/office/drawing/2014/main" id="{EE2014BF-03B2-394B-C7A4-01AEDA0FD9CD}"/>
              </a:ext>
            </a:extLst>
          </p:cNvPr>
          <p:cNvSpPr txBox="1"/>
          <p:nvPr/>
        </p:nvSpPr>
        <p:spPr>
          <a:xfrm>
            <a:off x="406541" y="1305053"/>
            <a:ext cx="2859173" cy="307777"/>
          </a:xfrm>
          <a:prstGeom prst="rect">
            <a:avLst/>
          </a:prstGeom>
          <a:noFill/>
        </p:spPr>
        <p:txBody>
          <a:bodyPr wrap="square" rtlCol="0">
            <a:spAutoFit/>
          </a:bodyPr>
          <a:lstStyle/>
          <a:p>
            <a:r>
              <a:rPr lang="en-GB" b="1" dirty="0"/>
              <a:t>For classification:</a:t>
            </a:r>
          </a:p>
        </p:txBody>
      </p:sp>
      <p:sp>
        <p:nvSpPr>
          <p:cNvPr id="3" name="TextBox 2">
            <a:extLst>
              <a:ext uri="{FF2B5EF4-FFF2-40B4-BE49-F238E27FC236}">
                <a16:creationId xmlns:a16="http://schemas.microsoft.com/office/drawing/2014/main" id="{55241ED6-B507-3D77-8850-D87E37E6EA1F}"/>
              </a:ext>
            </a:extLst>
          </p:cNvPr>
          <p:cNvSpPr txBox="1"/>
          <p:nvPr/>
        </p:nvSpPr>
        <p:spPr>
          <a:xfrm>
            <a:off x="4839789" y="1612830"/>
            <a:ext cx="3882061" cy="2862322"/>
          </a:xfrm>
          <a:prstGeom prst="rect">
            <a:avLst/>
          </a:prstGeom>
          <a:noFill/>
        </p:spPr>
        <p:txBody>
          <a:bodyPr wrap="square" rtlCol="0">
            <a:spAutoFit/>
          </a:bodyPr>
          <a:lstStyle/>
          <a:p>
            <a:pPr marL="285750" indent="-285750">
              <a:buFont typeface="Arial" panose="020B0604020202020204" pitchFamily="34" charset="0"/>
              <a:buChar char="•"/>
            </a:pPr>
            <a:r>
              <a:rPr lang="en-GB" sz="1200" b="1" dirty="0" err="1"/>
              <a:t>n_samples</a:t>
            </a:r>
            <a:r>
              <a:rPr lang="en-GB" sz="1200" dirty="0"/>
              <a:t>= The number of samples (data points) in your dataset. 1000 creates 1000 data points.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b="1" dirty="0" err="1"/>
              <a:t>n_features</a:t>
            </a:r>
            <a:r>
              <a:rPr lang="en-GB" sz="1200" dirty="0"/>
              <a:t>=The number of features (input variables) in your dataset. 20 means each data point has 20 input variables.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b="1" dirty="0" err="1"/>
              <a:t>n_classes</a:t>
            </a:r>
            <a:r>
              <a:rPr lang="en-GB" sz="1200" dirty="0"/>
              <a:t>= It determines how many different categories the target variable (y) can take.2 means the target variable (y) will have three distinct class labels (e.g., 0, 1).</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b="1" dirty="0" err="1"/>
              <a:t>random_state</a:t>
            </a:r>
            <a:r>
              <a:rPr lang="en-GB" sz="1200" dirty="0"/>
              <a:t>=A seed value for random number generation to ensure reproducibility. 42 ensures the data generation process is reproducible.</a:t>
            </a:r>
          </a:p>
        </p:txBody>
      </p:sp>
      <p:sp>
        <p:nvSpPr>
          <p:cNvPr id="4" name="Rectangle 3">
            <a:extLst>
              <a:ext uri="{FF2B5EF4-FFF2-40B4-BE49-F238E27FC236}">
                <a16:creationId xmlns:a16="http://schemas.microsoft.com/office/drawing/2014/main" id="{BF8BD582-D5D4-2CBE-DD25-21D060A8853A}"/>
              </a:ext>
            </a:extLst>
          </p:cNvPr>
          <p:cNvSpPr/>
          <p:nvPr/>
        </p:nvSpPr>
        <p:spPr>
          <a:xfrm>
            <a:off x="1927860" y="2535555"/>
            <a:ext cx="497204" cy="123825"/>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360DE55-1713-5EB9-B439-8A816CAFBDF9}"/>
              </a:ext>
            </a:extLst>
          </p:cNvPr>
          <p:cNvSpPr/>
          <p:nvPr/>
        </p:nvSpPr>
        <p:spPr>
          <a:xfrm>
            <a:off x="2794635" y="2535554"/>
            <a:ext cx="533400" cy="123825"/>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0095DA0-2F97-7217-5D57-5B30F22425FA}"/>
              </a:ext>
            </a:extLst>
          </p:cNvPr>
          <p:cNvSpPr/>
          <p:nvPr/>
        </p:nvSpPr>
        <p:spPr>
          <a:xfrm>
            <a:off x="3589020" y="2535554"/>
            <a:ext cx="481965" cy="123825"/>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6BC2593-77F4-B003-2761-9C95BA3880AD}"/>
              </a:ext>
            </a:extLst>
          </p:cNvPr>
          <p:cNvSpPr/>
          <p:nvPr/>
        </p:nvSpPr>
        <p:spPr>
          <a:xfrm>
            <a:off x="497204" y="2659379"/>
            <a:ext cx="645796" cy="123825"/>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22D3ABE-0275-C2B2-641F-3264F4D29E44}"/>
              </a:ext>
            </a:extLst>
          </p:cNvPr>
          <p:cNvSpPr/>
          <p:nvPr/>
        </p:nvSpPr>
        <p:spPr>
          <a:xfrm>
            <a:off x="1557864" y="3492020"/>
            <a:ext cx="1345289" cy="123825"/>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3609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16A0B-90C6-9A88-D178-9EE5C49F1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AEAB3-8DA5-32BD-008F-92EF796C7B5F}"/>
              </a:ext>
            </a:extLst>
          </p:cNvPr>
          <p:cNvSpPr>
            <a:spLocks noGrp="1"/>
          </p:cNvSpPr>
          <p:nvPr>
            <p:ph type="title"/>
          </p:nvPr>
        </p:nvSpPr>
        <p:spPr/>
        <p:txBody>
          <a:bodyPr>
            <a:normAutofit fontScale="90000"/>
          </a:bodyPr>
          <a:lstStyle/>
          <a:p>
            <a:r>
              <a:rPr lang="en-GB" dirty="0"/>
              <a:t>Multi Layer Neural Network</a:t>
            </a:r>
          </a:p>
        </p:txBody>
      </p:sp>
      <p:sp>
        <p:nvSpPr>
          <p:cNvPr id="88" name="TextBox 87">
            <a:extLst>
              <a:ext uri="{FF2B5EF4-FFF2-40B4-BE49-F238E27FC236}">
                <a16:creationId xmlns:a16="http://schemas.microsoft.com/office/drawing/2014/main" id="{865D3094-408F-C2FA-BCA5-B00A0A462155}"/>
              </a:ext>
            </a:extLst>
          </p:cNvPr>
          <p:cNvSpPr txBox="1"/>
          <p:nvPr/>
        </p:nvSpPr>
        <p:spPr>
          <a:xfrm>
            <a:off x="6949440" y="1750373"/>
            <a:ext cx="1964690" cy="1169551"/>
          </a:xfrm>
          <a:prstGeom prst="rect">
            <a:avLst/>
          </a:prstGeom>
          <a:solidFill>
            <a:schemeClr val="accent4">
              <a:lumMod val="40000"/>
              <a:lumOff val="60000"/>
            </a:schemeClr>
          </a:solidFill>
        </p:spPr>
        <p:txBody>
          <a:bodyPr wrap="square" rtlCol="0">
            <a:spAutoFit/>
          </a:bodyPr>
          <a:lstStyle/>
          <a:p>
            <a:r>
              <a:rPr lang="en-GB" dirty="0"/>
              <a:t>In layered neural networks, the outputs from one layer become the inputs of the next layer</a:t>
            </a:r>
          </a:p>
        </p:txBody>
      </p:sp>
      <p:pic>
        <p:nvPicPr>
          <p:cNvPr id="7" name="Google Shape;183;p31">
            <a:extLst>
              <a:ext uri="{FF2B5EF4-FFF2-40B4-BE49-F238E27FC236}">
                <a16:creationId xmlns:a16="http://schemas.microsoft.com/office/drawing/2014/main" id="{F242C912-B59A-F798-96B0-4943F059E62A}"/>
              </a:ext>
            </a:extLst>
          </p:cNvPr>
          <p:cNvPicPr preferRelativeResize="0"/>
          <p:nvPr/>
        </p:nvPicPr>
        <p:blipFill>
          <a:blip r:embed="rId2">
            <a:alphaModFix/>
          </a:blip>
          <a:stretch>
            <a:fillRect/>
          </a:stretch>
        </p:blipFill>
        <p:spPr>
          <a:xfrm>
            <a:off x="2237014" y="1347107"/>
            <a:ext cx="4127583" cy="2773817"/>
          </a:xfrm>
          <a:prstGeom prst="rect">
            <a:avLst/>
          </a:prstGeom>
          <a:noFill/>
          <a:ln>
            <a:noFill/>
          </a:ln>
        </p:spPr>
      </p:pic>
    </p:spTree>
    <p:extLst>
      <p:ext uri="{BB962C8B-B14F-4D97-AF65-F5344CB8AC3E}">
        <p14:creationId xmlns:p14="http://schemas.microsoft.com/office/powerpoint/2010/main" val="251646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B3B52-2B32-DFBD-0D19-90F1E59F7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22A08-CCE2-9B4A-AA7E-B9E1983E4848}"/>
              </a:ext>
            </a:extLst>
          </p:cNvPr>
          <p:cNvSpPr>
            <a:spLocks noGrp="1"/>
          </p:cNvSpPr>
          <p:nvPr>
            <p:ph type="title"/>
          </p:nvPr>
        </p:nvSpPr>
        <p:spPr/>
        <p:txBody>
          <a:bodyPr>
            <a:normAutofit fontScale="90000"/>
          </a:bodyPr>
          <a:lstStyle/>
          <a:p>
            <a:r>
              <a:rPr lang="en-GB" dirty="0"/>
              <a:t>Multi Layer Neural Network</a:t>
            </a:r>
          </a:p>
        </p:txBody>
      </p:sp>
      <p:sp>
        <p:nvSpPr>
          <p:cNvPr id="88" name="TextBox 87">
            <a:extLst>
              <a:ext uri="{FF2B5EF4-FFF2-40B4-BE49-F238E27FC236}">
                <a16:creationId xmlns:a16="http://schemas.microsoft.com/office/drawing/2014/main" id="{8FA7D5F7-E034-28F3-2B85-DBF0867AA7B4}"/>
              </a:ext>
            </a:extLst>
          </p:cNvPr>
          <p:cNvSpPr txBox="1"/>
          <p:nvPr/>
        </p:nvSpPr>
        <p:spPr>
          <a:xfrm>
            <a:off x="6949440" y="1750373"/>
            <a:ext cx="1964690" cy="1169551"/>
          </a:xfrm>
          <a:prstGeom prst="rect">
            <a:avLst/>
          </a:prstGeom>
          <a:solidFill>
            <a:schemeClr val="accent4">
              <a:lumMod val="40000"/>
              <a:lumOff val="60000"/>
            </a:schemeClr>
          </a:solidFill>
        </p:spPr>
        <p:txBody>
          <a:bodyPr wrap="square" rtlCol="0">
            <a:spAutoFit/>
          </a:bodyPr>
          <a:lstStyle/>
          <a:p>
            <a:r>
              <a:rPr lang="en-GB" dirty="0"/>
              <a:t>In layered neural networks, the outputs from one layer become the inputs of the next layer</a:t>
            </a:r>
          </a:p>
        </p:txBody>
      </p:sp>
      <p:pic>
        <p:nvPicPr>
          <p:cNvPr id="7" name="Google Shape;183;p31">
            <a:extLst>
              <a:ext uri="{FF2B5EF4-FFF2-40B4-BE49-F238E27FC236}">
                <a16:creationId xmlns:a16="http://schemas.microsoft.com/office/drawing/2014/main" id="{7ABE2E04-205B-96AF-62BB-A23EB6FEA976}"/>
              </a:ext>
            </a:extLst>
          </p:cNvPr>
          <p:cNvPicPr preferRelativeResize="0"/>
          <p:nvPr/>
        </p:nvPicPr>
        <p:blipFill>
          <a:blip r:embed="rId2">
            <a:alphaModFix/>
          </a:blip>
          <a:stretch>
            <a:fillRect/>
          </a:stretch>
        </p:blipFill>
        <p:spPr>
          <a:xfrm>
            <a:off x="2237014" y="1347107"/>
            <a:ext cx="4127583" cy="2773817"/>
          </a:xfrm>
          <a:prstGeom prst="rect">
            <a:avLst/>
          </a:prstGeom>
          <a:noFill/>
          <a:ln>
            <a:noFill/>
          </a:ln>
        </p:spPr>
      </p:pic>
      <p:sp>
        <p:nvSpPr>
          <p:cNvPr id="9" name="Rectangle 8">
            <a:extLst>
              <a:ext uri="{FF2B5EF4-FFF2-40B4-BE49-F238E27FC236}">
                <a16:creationId xmlns:a16="http://schemas.microsoft.com/office/drawing/2014/main" id="{AA39D3F8-C86E-E523-90C6-627F74EF1B1A}"/>
              </a:ext>
            </a:extLst>
          </p:cNvPr>
          <p:cNvSpPr/>
          <p:nvPr/>
        </p:nvSpPr>
        <p:spPr>
          <a:xfrm>
            <a:off x="1763486" y="1347107"/>
            <a:ext cx="933714" cy="2773817"/>
          </a:xfrm>
          <a:prstGeom prst="rect">
            <a:avLst/>
          </a:prstGeom>
          <a:solidFill>
            <a:srgbClr val="C2D5E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9E077392-B56A-A902-E386-CA6F8FF1DF41}"/>
              </a:ext>
            </a:extLst>
          </p:cNvPr>
          <p:cNvSpPr/>
          <p:nvPr/>
        </p:nvSpPr>
        <p:spPr>
          <a:xfrm>
            <a:off x="2898321" y="1347106"/>
            <a:ext cx="2841172" cy="2773817"/>
          </a:xfrm>
          <a:prstGeom prst="rect">
            <a:avLst/>
          </a:prstGeom>
          <a:solidFill>
            <a:schemeClr val="accent6">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C477838-0442-C2F1-B42B-6B78B7945404}"/>
              </a:ext>
            </a:extLst>
          </p:cNvPr>
          <p:cNvSpPr/>
          <p:nvPr/>
        </p:nvSpPr>
        <p:spPr>
          <a:xfrm>
            <a:off x="5857479" y="1347105"/>
            <a:ext cx="933714" cy="2773817"/>
          </a:xfrm>
          <a:prstGeom prst="rect">
            <a:avLst/>
          </a:prstGeom>
          <a:solidFill>
            <a:srgbClr val="D9BAF7">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C2CD9708-8A37-5008-97D4-2FBDE7B48AA4}"/>
              </a:ext>
            </a:extLst>
          </p:cNvPr>
          <p:cNvSpPr txBox="1"/>
          <p:nvPr/>
        </p:nvSpPr>
        <p:spPr>
          <a:xfrm>
            <a:off x="1763486" y="4229100"/>
            <a:ext cx="835743" cy="307777"/>
          </a:xfrm>
          <a:prstGeom prst="rect">
            <a:avLst/>
          </a:prstGeom>
          <a:noFill/>
        </p:spPr>
        <p:txBody>
          <a:bodyPr wrap="square" rtlCol="0">
            <a:spAutoFit/>
          </a:bodyPr>
          <a:lstStyle/>
          <a:p>
            <a:r>
              <a:rPr lang="en-GB" dirty="0"/>
              <a:t>Inputs</a:t>
            </a:r>
          </a:p>
        </p:txBody>
      </p:sp>
      <p:sp>
        <p:nvSpPr>
          <p:cNvPr id="6" name="TextBox 5">
            <a:extLst>
              <a:ext uri="{FF2B5EF4-FFF2-40B4-BE49-F238E27FC236}">
                <a16:creationId xmlns:a16="http://schemas.microsoft.com/office/drawing/2014/main" id="{20399DC5-DB05-0607-7E51-F062D632AC55}"/>
              </a:ext>
            </a:extLst>
          </p:cNvPr>
          <p:cNvSpPr txBox="1"/>
          <p:nvPr/>
        </p:nvSpPr>
        <p:spPr>
          <a:xfrm>
            <a:off x="3576632" y="4229100"/>
            <a:ext cx="1448346" cy="307777"/>
          </a:xfrm>
          <a:prstGeom prst="rect">
            <a:avLst/>
          </a:prstGeom>
          <a:noFill/>
        </p:spPr>
        <p:txBody>
          <a:bodyPr wrap="square" rtlCol="0">
            <a:spAutoFit/>
          </a:bodyPr>
          <a:lstStyle/>
          <a:p>
            <a:r>
              <a:rPr lang="en-GB" dirty="0"/>
              <a:t>Hidden Layers</a:t>
            </a:r>
          </a:p>
        </p:txBody>
      </p:sp>
      <p:sp>
        <p:nvSpPr>
          <p:cNvPr id="8" name="TextBox 7">
            <a:extLst>
              <a:ext uri="{FF2B5EF4-FFF2-40B4-BE49-F238E27FC236}">
                <a16:creationId xmlns:a16="http://schemas.microsoft.com/office/drawing/2014/main" id="{21EA7248-ADE2-6CEC-A12E-733BDB85DE5C}"/>
              </a:ext>
            </a:extLst>
          </p:cNvPr>
          <p:cNvSpPr txBox="1"/>
          <p:nvPr/>
        </p:nvSpPr>
        <p:spPr>
          <a:xfrm>
            <a:off x="5897740" y="4256677"/>
            <a:ext cx="933714" cy="307777"/>
          </a:xfrm>
          <a:prstGeom prst="rect">
            <a:avLst/>
          </a:prstGeom>
          <a:noFill/>
        </p:spPr>
        <p:txBody>
          <a:bodyPr wrap="square" rtlCol="0">
            <a:spAutoFit/>
          </a:bodyPr>
          <a:lstStyle/>
          <a:p>
            <a:r>
              <a:rPr lang="en-GB" dirty="0"/>
              <a:t>Outputs</a:t>
            </a:r>
          </a:p>
        </p:txBody>
      </p:sp>
    </p:spTree>
    <p:extLst>
      <p:ext uri="{BB962C8B-B14F-4D97-AF65-F5344CB8AC3E}">
        <p14:creationId xmlns:p14="http://schemas.microsoft.com/office/powerpoint/2010/main" val="3858442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6099E-0AE9-4502-0B09-92632CADA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D5113A-3FD9-2529-098F-4222FFABF6F2}"/>
              </a:ext>
            </a:extLst>
          </p:cNvPr>
          <p:cNvSpPr>
            <a:spLocks noGrp="1"/>
          </p:cNvSpPr>
          <p:nvPr>
            <p:ph type="title"/>
          </p:nvPr>
        </p:nvSpPr>
        <p:spPr/>
        <p:txBody>
          <a:bodyPr>
            <a:normAutofit fontScale="90000"/>
          </a:bodyPr>
          <a:lstStyle/>
          <a:p>
            <a:r>
              <a:rPr lang="en-GB" dirty="0"/>
              <a:t>Multi Layer Neural Network</a:t>
            </a:r>
          </a:p>
        </p:txBody>
      </p:sp>
      <p:pic>
        <p:nvPicPr>
          <p:cNvPr id="11" name="Picture 10">
            <a:extLst>
              <a:ext uri="{FF2B5EF4-FFF2-40B4-BE49-F238E27FC236}">
                <a16:creationId xmlns:a16="http://schemas.microsoft.com/office/drawing/2014/main" id="{9A0C88BE-3CDB-E05C-5980-7AC90A12981C}"/>
              </a:ext>
            </a:extLst>
          </p:cNvPr>
          <p:cNvPicPr>
            <a:picLocks noChangeAspect="1"/>
          </p:cNvPicPr>
          <p:nvPr/>
        </p:nvPicPr>
        <p:blipFill>
          <a:blip r:embed="rId2"/>
          <a:stretch>
            <a:fillRect/>
          </a:stretch>
        </p:blipFill>
        <p:spPr>
          <a:xfrm>
            <a:off x="422840" y="1352060"/>
            <a:ext cx="4149160" cy="3377223"/>
          </a:xfrm>
          <a:prstGeom prst="rect">
            <a:avLst/>
          </a:prstGeom>
        </p:spPr>
      </p:pic>
      <p:sp>
        <p:nvSpPr>
          <p:cNvPr id="12" name="TextBox 11">
            <a:extLst>
              <a:ext uri="{FF2B5EF4-FFF2-40B4-BE49-F238E27FC236}">
                <a16:creationId xmlns:a16="http://schemas.microsoft.com/office/drawing/2014/main" id="{3B2141C2-300A-085C-DC6D-F20CC367FAF9}"/>
              </a:ext>
            </a:extLst>
          </p:cNvPr>
          <p:cNvSpPr txBox="1"/>
          <p:nvPr/>
        </p:nvSpPr>
        <p:spPr>
          <a:xfrm>
            <a:off x="344018" y="1044283"/>
            <a:ext cx="2859173" cy="307777"/>
          </a:xfrm>
          <a:prstGeom prst="rect">
            <a:avLst/>
          </a:prstGeom>
          <a:noFill/>
        </p:spPr>
        <p:txBody>
          <a:bodyPr wrap="square" rtlCol="0">
            <a:spAutoFit/>
          </a:bodyPr>
          <a:lstStyle/>
          <a:p>
            <a:r>
              <a:rPr lang="en-GB" b="1" dirty="0"/>
              <a:t>For classification:</a:t>
            </a:r>
          </a:p>
        </p:txBody>
      </p:sp>
      <p:sp>
        <p:nvSpPr>
          <p:cNvPr id="13" name="Rectangle 12">
            <a:extLst>
              <a:ext uri="{FF2B5EF4-FFF2-40B4-BE49-F238E27FC236}">
                <a16:creationId xmlns:a16="http://schemas.microsoft.com/office/drawing/2014/main" id="{6A443629-8411-B114-A8AB-6148B347C624}"/>
              </a:ext>
            </a:extLst>
          </p:cNvPr>
          <p:cNvSpPr/>
          <p:nvPr/>
        </p:nvSpPr>
        <p:spPr>
          <a:xfrm>
            <a:off x="1359502" y="3579106"/>
            <a:ext cx="1345289" cy="123825"/>
          </a:xfrm>
          <a:prstGeom prst="rect">
            <a:avLst/>
          </a:prstGeom>
          <a:solidFill>
            <a:srgbClr val="FFFF00">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2214090-35B1-2AB6-FB2B-345F86476BB3}"/>
              </a:ext>
            </a:extLst>
          </p:cNvPr>
          <p:cNvSpPr txBox="1"/>
          <p:nvPr/>
        </p:nvSpPr>
        <p:spPr>
          <a:xfrm>
            <a:off x="4572000" y="2412915"/>
            <a:ext cx="4572000" cy="738664"/>
          </a:xfrm>
          <a:prstGeom prst="rect">
            <a:avLst/>
          </a:prstGeom>
          <a:noFill/>
        </p:spPr>
        <p:txBody>
          <a:bodyPr wrap="square">
            <a:spAutoFit/>
          </a:bodyPr>
          <a:lstStyle/>
          <a:p>
            <a:pPr marL="285750" indent="-285750">
              <a:buFont typeface="Arial" panose="020B0604020202020204" pitchFamily="34" charset="0"/>
              <a:buChar char="•"/>
            </a:pPr>
            <a:r>
              <a:rPr lang="en-GB" b="1" dirty="0" err="1"/>
              <a:t>h</a:t>
            </a:r>
            <a:r>
              <a:rPr lang="en-GB" sz="1400" b="1" dirty="0" err="1"/>
              <a:t>idden_layer_sizes</a:t>
            </a:r>
            <a:r>
              <a:rPr lang="en-GB" sz="1400" dirty="0"/>
              <a:t>= in this cas</a:t>
            </a:r>
            <a:r>
              <a:rPr lang="en-GB" dirty="0"/>
              <a:t>e it s</a:t>
            </a:r>
            <a:r>
              <a:rPr lang="en-GB" b="0" i="0" dirty="0">
                <a:solidFill>
                  <a:srgbClr val="242424"/>
                </a:solidFill>
                <a:effectLst/>
                <a:latin typeface="Segoe UI" panose="020B0502040204020203" pitchFamily="34" charset="0"/>
              </a:rPr>
              <a:t>pecifies two hidden layers, the first with 100 neurons and the second with 50 neurons.</a:t>
            </a:r>
            <a:endParaRPr lang="en-GB" sz="1400" dirty="0"/>
          </a:p>
        </p:txBody>
      </p:sp>
    </p:spTree>
    <p:extLst>
      <p:ext uri="{BB962C8B-B14F-4D97-AF65-F5344CB8AC3E}">
        <p14:creationId xmlns:p14="http://schemas.microsoft.com/office/powerpoint/2010/main" val="12461700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DC6EC-DB66-DB8A-7654-67755AC9887F}"/>
              </a:ext>
            </a:extLst>
          </p:cNvPr>
          <p:cNvSpPr>
            <a:spLocks noGrp="1"/>
          </p:cNvSpPr>
          <p:nvPr>
            <p:ph type="title"/>
          </p:nvPr>
        </p:nvSpPr>
        <p:spPr>
          <a:xfrm>
            <a:off x="2572129" y="2081616"/>
            <a:ext cx="4502439" cy="635400"/>
          </a:xfrm>
        </p:spPr>
        <p:txBody>
          <a:bodyPr>
            <a:normAutofit fontScale="90000"/>
          </a:bodyPr>
          <a:lstStyle/>
          <a:p>
            <a:r>
              <a:rPr lang="en-GB" dirty="0"/>
              <a:t>Training a neural network </a:t>
            </a:r>
          </a:p>
        </p:txBody>
      </p:sp>
    </p:spTree>
    <p:extLst>
      <p:ext uri="{BB962C8B-B14F-4D97-AF65-F5344CB8AC3E}">
        <p14:creationId xmlns:p14="http://schemas.microsoft.com/office/powerpoint/2010/main" val="3289840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401D9-904A-E118-DF02-F7493D7B8AD9}"/>
              </a:ext>
            </a:extLst>
          </p:cNvPr>
          <p:cNvSpPr>
            <a:spLocks noGrp="1"/>
          </p:cNvSpPr>
          <p:nvPr>
            <p:ph type="title"/>
          </p:nvPr>
        </p:nvSpPr>
        <p:spPr>
          <a:xfrm>
            <a:off x="262064" y="2135730"/>
            <a:ext cx="8792557" cy="635400"/>
          </a:xfrm>
        </p:spPr>
        <p:txBody>
          <a:bodyPr>
            <a:normAutofit fontScale="90000"/>
          </a:bodyPr>
          <a:lstStyle/>
          <a:p>
            <a:r>
              <a:rPr lang="en-GB" dirty="0"/>
              <a:t>The code does it for us. But what does it do exactly?</a:t>
            </a:r>
          </a:p>
        </p:txBody>
      </p:sp>
    </p:spTree>
    <p:extLst>
      <p:ext uri="{BB962C8B-B14F-4D97-AF65-F5344CB8AC3E}">
        <p14:creationId xmlns:p14="http://schemas.microsoft.com/office/powerpoint/2010/main" val="3522269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A1146-308A-E7D6-23D7-7811440BC364}"/>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1848603F-63F4-C645-051C-B17D6944788B}"/>
              </a:ext>
            </a:extLst>
          </p:cNvPr>
          <p:cNvPicPr>
            <a:picLocks noChangeAspect="1"/>
          </p:cNvPicPr>
          <p:nvPr/>
        </p:nvPicPr>
        <p:blipFill>
          <a:blip r:embed="rId2"/>
          <a:stretch>
            <a:fillRect/>
          </a:stretch>
        </p:blipFill>
        <p:spPr>
          <a:xfrm>
            <a:off x="2504013" y="2073818"/>
            <a:ext cx="4135973" cy="1776463"/>
          </a:xfrm>
          <a:prstGeom prst="rect">
            <a:avLst/>
          </a:prstGeom>
        </p:spPr>
      </p:pic>
      <p:sp>
        <p:nvSpPr>
          <p:cNvPr id="20" name="Title 1">
            <a:extLst>
              <a:ext uri="{FF2B5EF4-FFF2-40B4-BE49-F238E27FC236}">
                <a16:creationId xmlns:a16="http://schemas.microsoft.com/office/drawing/2014/main" id="{2CB2484E-1533-BF60-E22C-B0FE88100FFE}"/>
              </a:ext>
            </a:extLst>
          </p:cNvPr>
          <p:cNvSpPr txBox="1">
            <a:spLocks/>
          </p:cNvSpPr>
          <p:nvPr/>
        </p:nvSpPr>
        <p:spPr>
          <a:xfrm>
            <a:off x="1170735" y="4093429"/>
            <a:ext cx="7168868" cy="635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GB" dirty="0"/>
              <a:t>Is there any information we don’t have?</a:t>
            </a:r>
          </a:p>
        </p:txBody>
      </p:sp>
      <p:pic>
        <p:nvPicPr>
          <p:cNvPr id="19" name="Picture 18">
            <a:extLst>
              <a:ext uri="{FF2B5EF4-FFF2-40B4-BE49-F238E27FC236}">
                <a16:creationId xmlns:a16="http://schemas.microsoft.com/office/drawing/2014/main" id="{6C4C2905-AD7E-FF90-2746-5ACD3F52D52C}"/>
              </a:ext>
            </a:extLst>
          </p:cNvPr>
          <p:cNvPicPr>
            <a:picLocks noChangeAspect="1"/>
          </p:cNvPicPr>
          <p:nvPr/>
        </p:nvPicPr>
        <p:blipFill>
          <a:blip r:embed="rId3"/>
          <a:stretch>
            <a:fillRect/>
          </a:stretch>
        </p:blipFill>
        <p:spPr>
          <a:xfrm rot="476590">
            <a:off x="2519681" y="1409091"/>
            <a:ext cx="1955111" cy="1237733"/>
          </a:xfrm>
          <a:prstGeom prst="rect">
            <a:avLst/>
          </a:prstGeom>
        </p:spPr>
      </p:pic>
      <p:sp>
        <p:nvSpPr>
          <p:cNvPr id="2" name="Title 1">
            <a:extLst>
              <a:ext uri="{FF2B5EF4-FFF2-40B4-BE49-F238E27FC236}">
                <a16:creationId xmlns:a16="http://schemas.microsoft.com/office/drawing/2014/main" id="{6ED89344-E7B3-C699-824C-C7D607070D1A}"/>
              </a:ext>
            </a:extLst>
          </p:cNvPr>
          <p:cNvSpPr>
            <a:spLocks noGrp="1"/>
          </p:cNvSpPr>
          <p:nvPr>
            <p:ph type="title"/>
          </p:nvPr>
        </p:nvSpPr>
        <p:spPr>
          <a:xfrm>
            <a:off x="262064" y="705467"/>
            <a:ext cx="8792557" cy="635400"/>
          </a:xfrm>
        </p:spPr>
        <p:txBody>
          <a:bodyPr>
            <a:normAutofit fontScale="90000"/>
          </a:bodyPr>
          <a:lstStyle/>
          <a:p>
            <a:r>
              <a:rPr lang="en-GB" dirty="0"/>
              <a:t>Think about your data and think about this model</a:t>
            </a:r>
          </a:p>
        </p:txBody>
      </p:sp>
      <p:pic>
        <p:nvPicPr>
          <p:cNvPr id="21" name="Picture 20">
            <a:extLst>
              <a:ext uri="{FF2B5EF4-FFF2-40B4-BE49-F238E27FC236}">
                <a16:creationId xmlns:a16="http://schemas.microsoft.com/office/drawing/2014/main" id="{E1A2D7D8-299C-EA2F-8013-C95EAF35E8B1}"/>
              </a:ext>
            </a:extLst>
          </p:cNvPr>
          <p:cNvPicPr>
            <a:picLocks noChangeAspect="1"/>
          </p:cNvPicPr>
          <p:nvPr/>
        </p:nvPicPr>
        <p:blipFill>
          <a:blip r:embed="rId4"/>
          <a:srcRect l="6984" t="2455" r="27737" b="75487"/>
          <a:stretch/>
        </p:blipFill>
        <p:spPr>
          <a:xfrm>
            <a:off x="6105167" y="1830670"/>
            <a:ext cx="2392566" cy="302508"/>
          </a:xfrm>
          <a:prstGeom prst="rect">
            <a:avLst/>
          </a:prstGeom>
          <a:ln w="38100">
            <a:solidFill>
              <a:srgbClr val="C00000"/>
            </a:solidFill>
          </a:ln>
        </p:spPr>
      </p:pic>
      <p:sp>
        <p:nvSpPr>
          <p:cNvPr id="22" name="Oval 21">
            <a:extLst>
              <a:ext uri="{FF2B5EF4-FFF2-40B4-BE49-F238E27FC236}">
                <a16:creationId xmlns:a16="http://schemas.microsoft.com/office/drawing/2014/main" id="{BB06FD30-9941-3ECB-C9A3-A5A7CB2A8CEF}"/>
              </a:ext>
            </a:extLst>
          </p:cNvPr>
          <p:cNvSpPr/>
          <p:nvPr/>
        </p:nvSpPr>
        <p:spPr>
          <a:xfrm>
            <a:off x="3446585" y="1430215"/>
            <a:ext cx="476738" cy="2454697"/>
          </a:xfrm>
          <a:prstGeom prst="ellipse">
            <a:avLst/>
          </a:prstGeom>
          <a:solidFill>
            <a:srgbClr val="EBB631">
              <a:alpha val="32157"/>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6704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72E6-E500-0D98-8107-C98D89919A9D}"/>
              </a:ext>
            </a:extLst>
          </p:cNvPr>
          <p:cNvSpPr>
            <a:spLocks noGrp="1"/>
          </p:cNvSpPr>
          <p:nvPr>
            <p:ph type="title"/>
          </p:nvPr>
        </p:nvSpPr>
        <p:spPr/>
        <p:txBody>
          <a:bodyPr>
            <a:normAutofit fontScale="90000"/>
          </a:bodyPr>
          <a:lstStyle/>
          <a:p>
            <a:r>
              <a:rPr lang="en-GB" dirty="0"/>
              <a:t>Loss optimisation</a:t>
            </a:r>
          </a:p>
        </p:txBody>
      </p:sp>
      <p:sp>
        <p:nvSpPr>
          <p:cNvPr id="3" name="Text Placeholder 2">
            <a:extLst>
              <a:ext uri="{FF2B5EF4-FFF2-40B4-BE49-F238E27FC236}">
                <a16:creationId xmlns:a16="http://schemas.microsoft.com/office/drawing/2014/main" id="{578DFFC7-E7D2-3AE3-9000-5AF25A41CA1E}"/>
              </a:ext>
            </a:extLst>
          </p:cNvPr>
          <p:cNvSpPr>
            <a:spLocks noGrp="1"/>
          </p:cNvSpPr>
          <p:nvPr>
            <p:ph type="body" idx="1"/>
          </p:nvPr>
        </p:nvSpPr>
        <p:spPr>
          <a:xfrm>
            <a:off x="1652020" y="1892530"/>
            <a:ext cx="6321600" cy="1593132"/>
          </a:xfrm>
        </p:spPr>
        <p:txBody>
          <a:bodyPr>
            <a:normAutofit fontScale="92500" lnSpcReduction="10000"/>
          </a:bodyPr>
          <a:lstStyle/>
          <a:p>
            <a:r>
              <a:rPr lang="en-GB" dirty="0"/>
              <a:t>Quantify the Loss (how wrong the outputs y are compared to our test data)</a:t>
            </a:r>
          </a:p>
          <a:p>
            <a:pPr marL="114300" indent="0">
              <a:buNone/>
            </a:pPr>
            <a:endParaRPr lang="en-GB" dirty="0"/>
          </a:p>
          <a:p>
            <a:r>
              <a:rPr lang="en-GB" dirty="0"/>
              <a:t>Update the weights (through gradient descent and backpropagation) to minimise this loss</a:t>
            </a:r>
          </a:p>
        </p:txBody>
      </p:sp>
    </p:spTree>
    <p:extLst>
      <p:ext uri="{BB962C8B-B14F-4D97-AF65-F5344CB8AC3E}">
        <p14:creationId xmlns:p14="http://schemas.microsoft.com/office/powerpoint/2010/main" val="40147923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FE5E2-8EB0-3B03-D80F-38EE15B37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6B0A9-9CDD-1570-82F6-7AB744F24912}"/>
              </a:ext>
            </a:extLst>
          </p:cNvPr>
          <p:cNvSpPr>
            <a:spLocks noGrp="1"/>
          </p:cNvSpPr>
          <p:nvPr>
            <p:ph type="title"/>
          </p:nvPr>
        </p:nvSpPr>
        <p:spPr/>
        <p:txBody>
          <a:bodyPr>
            <a:normAutofit fontScale="90000"/>
          </a:bodyPr>
          <a:lstStyle/>
          <a:p>
            <a:r>
              <a:rPr lang="en-GB" dirty="0"/>
              <a:t>Loss optimisation</a:t>
            </a:r>
          </a:p>
        </p:txBody>
      </p:sp>
      <p:sp>
        <p:nvSpPr>
          <p:cNvPr id="3" name="Text Placeholder 2">
            <a:extLst>
              <a:ext uri="{FF2B5EF4-FFF2-40B4-BE49-F238E27FC236}">
                <a16:creationId xmlns:a16="http://schemas.microsoft.com/office/drawing/2014/main" id="{035C5C18-154B-9774-320D-36FC027182D5}"/>
              </a:ext>
            </a:extLst>
          </p:cNvPr>
          <p:cNvSpPr>
            <a:spLocks noGrp="1"/>
          </p:cNvSpPr>
          <p:nvPr>
            <p:ph type="body" idx="1"/>
          </p:nvPr>
        </p:nvSpPr>
        <p:spPr>
          <a:xfrm>
            <a:off x="65497" y="1572099"/>
            <a:ext cx="3482688" cy="2835777"/>
          </a:xfrm>
        </p:spPr>
        <p:txBody>
          <a:bodyPr>
            <a:normAutofit/>
          </a:bodyPr>
          <a:lstStyle/>
          <a:p>
            <a:r>
              <a:rPr lang="en-GB" dirty="0"/>
              <a:t>Quantify the Loss (how wrong the outputs y are compared to our test data)</a:t>
            </a:r>
          </a:p>
          <a:p>
            <a:pPr marL="114300" indent="0">
              <a:buNone/>
            </a:pPr>
            <a:endParaRPr lang="en-GB" dirty="0"/>
          </a:p>
          <a:p>
            <a:r>
              <a:rPr lang="en-GB" dirty="0"/>
              <a:t>Update the weights (through gradient descent and backpropagation) to minimise this loss</a:t>
            </a:r>
          </a:p>
        </p:txBody>
      </p:sp>
      <p:pic>
        <p:nvPicPr>
          <p:cNvPr id="5" name="Picture 4">
            <a:extLst>
              <a:ext uri="{FF2B5EF4-FFF2-40B4-BE49-F238E27FC236}">
                <a16:creationId xmlns:a16="http://schemas.microsoft.com/office/drawing/2014/main" id="{774BB5E1-E519-D602-D45C-4EA4ECECB8BA}"/>
              </a:ext>
            </a:extLst>
          </p:cNvPr>
          <p:cNvPicPr>
            <a:picLocks noChangeAspect="1"/>
          </p:cNvPicPr>
          <p:nvPr/>
        </p:nvPicPr>
        <p:blipFill>
          <a:blip r:embed="rId2"/>
          <a:stretch>
            <a:fillRect/>
          </a:stretch>
        </p:blipFill>
        <p:spPr>
          <a:xfrm>
            <a:off x="3548185" y="1641231"/>
            <a:ext cx="5489657" cy="2527612"/>
          </a:xfrm>
          <a:prstGeom prst="rect">
            <a:avLst/>
          </a:prstGeom>
        </p:spPr>
      </p:pic>
      <p:pic>
        <p:nvPicPr>
          <p:cNvPr id="7" name="Picture 6">
            <a:extLst>
              <a:ext uri="{FF2B5EF4-FFF2-40B4-BE49-F238E27FC236}">
                <a16:creationId xmlns:a16="http://schemas.microsoft.com/office/drawing/2014/main" id="{48A7D5FB-DFAB-E1F1-5FF4-617E22E4F4B1}"/>
              </a:ext>
            </a:extLst>
          </p:cNvPr>
          <p:cNvPicPr>
            <a:picLocks noChangeAspect="1"/>
          </p:cNvPicPr>
          <p:nvPr/>
        </p:nvPicPr>
        <p:blipFill>
          <a:blip r:embed="rId3"/>
          <a:stretch>
            <a:fillRect/>
          </a:stretch>
        </p:blipFill>
        <p:spPr>
          <a:xfrm rot="5400000">
            <a:off x="3498188" y="3631438"/>
            <a:ext cx="1489035" cy="445538"/>
          </a:xfrm>
          <a:prstGeom prst="rect">
            <a:avLst/>
          </a:prstGeom>
        </p:spPr>
      </p:pic>
      <p:pic>
        <p:nvPicPr>
          <p:cNvPr id="8" name="Picture 7">
            <a:extLst>
              <a:ext uri="{FF2B5EF4-FFF2-40B4-BE49-F238E27FC236}">
                <a16:creationId xmlns:a16="http://schemas.microsoft.com/office/drawing/2014/main" id="{62B83DCF-6B9C-3A4A-FD35-72B90FAE32BA}"/>
              </a:ext>
            </a:extLst>
          </p:cNvPr>
          <p:cNvPicPr>
            <a:picLocks noChangeAspect="1"/>
          </p:cNvPicPr>
          <p:nvPr/>
        </p:nvPicPr>
        <p:blipFill>
          <a:blip r:embed="rId3"/>
          <a:stretch>
            <a:fillRect/>
          </a:stretch>
        </p:blipFill>
        <p:spPr>
          <a:xfrm rot="526811">
            <a:off x="6794871" y="1455992"/>
            <a:ext cx="1747888" cy="522990"/>
          </a:xfrm>
          <a:prstGeom prst="rect">
            <a:avLst/>
          </a:prstGeom>
        </p:spPr>
      </p:pic>
    </p:spTree>
    <p:extLst>
      <p:ext uri="{BB962C8B-B14F-4D97-AF65-F5344CB8AC3E}">
        <p14:creationId xmlns:p14="http://schemas.microsoft.com/office/powerpoint/2010/main" val="25376185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C79E2-87C2-B813-2B35-588BEE24FB57}"/>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4D86BCC2-E898-E35C-79C7-018A0FE5B56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02" b="96450" l="3584" r="97341">
                        <a14:foregroundMark x1="11676" y1="65828" x2="7283" y2="56065"/>
                        <a14:foregroundMark x1="7283" y1="56065" x2="3815" y2="38166"/>
                        <a14:foregroundMark x1="3815" y1="38166" x2="7746" y2="22929"/>
                        <a14:foregroundMark x1="7746" y1="22929" x2="18844" y2="8728"/>
                        <a14:foregroundMark x1="23468" y1="8580" x2="36994" y2="2959"/>
                        <a14:foregroundMark x1="36994" y1="2959" x2="54335" y2="5325"/>
                        <a14:foregroundMark x1="54335" y1="5325" x2="90058" y2="33284"/>
                        <a14:foregroundMark x1="90058" y1="33284" x2="95260" y2="48225"/>
                        <a14:foregroundMark x1="95260" y1="48225" x2="95145" y2="72189"/>
                        <a14:foregroundMark x1="95145" y1="72189" x2="88671" y2="84024"/>
                        <a14:foregroundMark x1="88671" y1="84024" x2="78150" y2="85799"/>
                        <a14:foregroundMark x1="78150" y1="85799" x2="56532" y2="79438"/>
                        <a14:foregroundMark x1="56532" y1="79438" x2="53179" y2="76479"/>
                        <a14:foregroundMark x1="36763" y1="89053" x2="47630" y2="94970"/>
                        <a14:foregroundMark x1="47630" y1="94970" x2="68208" y2="97781"/>
                        <a14:foregroundMark x1="68208" y1="97781" x2="78960" y2="87574"/>
                        <a14:foregroundMark x1="78960" y1="87574" x2="42543" y2="85355"/>
                        <a14:foregroundMark x1="42543" y1="85355" x2="29942" y2="90533"/>
                        <a14:foregroundMark x1="3815" y1="48964" x2="25896" y2="76627"/>
                        <a14:foregroundMark x1="25896" y1="76627" x2="45549" y2="87426"/>
                        <a14:foregroundMark x1="45549" y1="87426" x2="62543" y2="90237"/>
                        <a14:foregroundMark x1="62543" y1="90237" x2="77457" y2="87870"/>
                        <a14:foregroundMark x1="77457" y1="87870" x2="90173" y2="72041"/>
                        <a14:foregroundMark x1="90173" y1="72041" x2="92601" y2="44675"/>
                        <a14:foregroundMark x1="92601" y1="44675" x2="78613" y2="23817"/>
                        <a14:foregroundMark x1="78613" y1="23817" x2="59306" y2="11538"/>
                        <a14:foregroundMark x1="59306" y1="11538" x2="45434" y2="9024"/>
                        <a14:foregroundMark x1="45434" y1="9024" x2="38613" y2="14201"/>
                        <a14:foregroundMark x1="38613" y1="14201" x2="37457" y2="16420"/>
                        <a14:foregroundMark x1="30058" y1="5325" x2="44393" y2="1479"/>
                        <a14:foregroundMark x1="44393" y1="1479" x2="53526" y2="4438"/>
                        <a14:foregroundMark x1="53526" y1="4438" x2="58844" y2="10059"/>
                        <a14:foregroundMark x1="55145" y1="5325" x2="67399" y2="11095"/>
                        <a14:foregroundMark x1="67399" y1="11095" x2="87514" y2="36243"/>
                        <a14:foregroundMark x1="87514" y1="36243" x2="96763" y2="62130"/>
                        <a14:foregroundMark x1="96763" y1="62130" x2="87168" y2="87278"/>
                        <a14:foregroundMark x1="87168" y1="87278" x2="29942" y2="90237"/>
                        <a14:foregroundMark x1="48786" y1="92604" x2="53642" y2="97041"/>
                        <a14:foregroundMark x1="53642" y1="97041" x2="60231" y2="99408"/>
                        <a14:foregroundMark x1="60231" y1="99408" x2="70867" y2="95266"/>
                        <a14:foregroundMark x1="70867" y1="95266" x2="57688" y2="92160"/>
                        <a14:foregroundMark x1="57688" y1="92160" x2="48671" y2="96154"/>
                        <a14:foregroundMark x1="48671" y1="96154" x2="48671" y2="96450"/>
                        <a14:foregroundMark x1="49249" y1="3550" x2="60116" y2="4882"/>
                        <a14:foregroundMark x1="60116" y1="4882" x2="87514" y2="18639"/>
                        <a14:foregroundMark x1="87514" y1="18639" x2="97225" y2="28698"/>
                        <a14:foregroundMark x1="97225" y1="28698" x2="97225" y2="45858"/>
                        <a14:foregroundMark x1="97225" y1="45858" x2="83931" y2="79290"/>
                        <a14:foregroundMark x1="83931" y1="79290" x2="54798" y2="76331"/>
                        <a14:foregroundMark x1="54798" y1="76331" x2="38035" y2="65828"/>
                        <a14:foregroundMark x1="38035" y1="65828" x2="32023" y2="47633"/>
                        <a14:foregroundMark x1="32023" y1="47633" x2="34682" y2="31657"/>
                        <a14:foregroundMark x1="34682" y1="31657" x2="46590" y2="20118"/>
                        <a14:foregroundMark x1="46590" y1="20118" x2="53179" y2="17012"/>
                        <a14:foregroundMark x1="26127" y1="5030" x2="43584" y2="148"/>
                        <a14:foregroundMark x1="43584" y1="148" x2="51792" y2="740"/>
                        <a14:foregroundMark x1="51792" y1="740" x2="58266" y2="4586"/>
                        <a14:foregroundMark x1="58266" y1="4586" x2="28902" y2="3550"/>
                        <a14:foregroundMark x1="28902" y1="3550" x2="27746" y2="4142"/>
                        <a14:foregroundMark x1="26705" y1="4734" x2="19306" y2="9320"/>
                        <a14:foregroundMark x1="19306" y1="9320" x2="26127" y2="8136"/>
                        <a14:foregroundMark x1="26127" y1="8136" x2="21850" y2="6805"/>
                        <a14:foregroundMark x1="10289" y1="65237" x2="28902" y2="83580"/>
                        <a14:foregroundMark x1="28902" y1="83580" x2="14682" y2="66568"/>
                        <a14:foregroundMark x1="14682" y1="66568" x2="8786" y2="64349"/>
                        <a14:foregroundMark x1="8786" y1="64349" x2="8786" y2="64349"/>
                        <a14:foregroundMark x1="12370" y1="68195" x2="27977" y2="83876"/>
                        <a14:foregroundMark x1="27977" y1="83876" x2="30751" y2="90828"/>
                        <a14:foregroundMark x1="30751" y1="90828" x2="30058" y2="81953"/>
                        <a14:foregroundMark x1="30058" y1="81953" x2="17919" y2="73521"/>
                        <a14:foregroundMark x1="17919" y1="73521" x2="11561" y2="71746"/>
                        <a14:foregroundMark x1="11561" y1="71746" x2="11792" y2="71746"/>
                        <a14:foregroundMark x1="16185" y1="74852" x2="25202" y2="83580"/>
                        <a14:foregroundMark x1="25202" y1="83580" x2="20925" y2="75000"/>
                        <a14:foregroundMark x1="20925" y1="75000" x2="16532" y2="75000"/>
                        <a14:foregroundMark x1="96647" y1="46746" x2="95954" y2="63609"/>
                        <a14:foregroundMark x1="95954" y1="63609" x2="98613" y2="54882"/>
                        <a14:foregroundMark x1="98613" y1="54882" x2="92254" y2="34763"/>
                        <a14:foregroundMark x1="92254" y1="34763" x2="86243" y2="24556"/>
                        <a14:foregroundMark x1="86243" y1="24556" x2="70751" y2="12426"/>
                        <a14:foregroundMark x1="70751" y1="12426" x2="97341" y2="55473"/>
                      </a14:backgroundRemoval>
                    </a14:imgEffect>
                  </a14:imgLayer>
                </a14:imgProps>
              </a:ext>
            </a:extLst>
          </a:blip>
          <a:srcRect t="1538"/>
          <a:stretch>
            <a:fillRect/>
          </a:stretch>
        </p:blipFill>
        <p:spPr>
          <a:xfrm rot="20523388">
            <a:off x="1368507" y="-121393"/>
            <a:ext cx="6371896" cy="4903092"/>
          </a:xfrm>
          <a:prstGeom prst="rect">
            <a:avLst/>
          </a:prstGeom>
        </p:spPr>
      </p:pic>
      <p:pic>
        <p:nvPicPr>
          <p:cNvPr id="1026" name="Picture 2" descr="Super Mario (form) - Super Mario Wiki, the Mario encyclopedia">
            <a:extLst>
              <a:ext uri="{FF2B5EF4-FFF2-40B4-BE49-F238E27FC236}">
                <a16:creationId xmlns:a16="http://schemas.microsoft.com/office/drawing/2014/main" id="{8A8A5E9B-9ABE-56BB-77F7-9FC171E66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272" y="64615"/>
            <a:ext cx="1151456" cy="1439319"/>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Left 16">
            <a:extLst>
              <a:ext uri="{FF2B5EF4-FFF2-40B4-BE49-F238E27FC236}">
                <a16:creationId xmlns:a16="http://schemas.microsoft.com/office/drawing/2014/main" id="{58A2EABD-F78F-909D-B2DE-9B1D645477B5}"/>
              </a:ext>
            </a:extLst>
          </p:cNvPr>
          <p:cNvSpPr/>
          <p:nvPr/>
        </p:nvSpPr>
        <p:spPr>
          <a:xfrm rot="5400000">
            <a:off x="3973015" y="1955173"/>
            <a:ext cx="1444752" cy="594360"/>
          </a:xfrm>
          <a:prstGeom prst="leftArrow">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p>
        </p:txBody>
      </p:sp>
    </p:spTree>
    <p:extLst>
      <p:ext uri="{BB962C8B-B14F-4D97-AF65-F5344CB8AC3E}">
        <p14:creationId xmlns:p14="http://schemas.microsoft.com/office/powerpoint/2010/main" val="31717859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D6B9-7FF4-7B07-6F36-DEEBC0023116}"/>
              </a:ext>
            </a:extLst>
          </p:cNvPr>
          <p:cNvSpPr>
            <a:spLocks noGrp="1"/>
          </p:cNvSpPr>
          <p:nvPr>
            <p:ph type="title"/>
          </p:nvPr>
        </p:nvSpPr>
        <p:spPr>
          <a:xfrm>
            <a:off x="2150868" y="2254050"/>
            <a:ext cx="4892279" cy="635400"/>
          </a:xfrm>
        </p:spPr>
        <p:txBody>
          <a:bodyPr>
            <a:normAutofit fontScale="90000"/>
          </a:bodyPr>
          <a:lstStyle/>
          <a:p>
            <a:r>
              <a:rPr lang="en-GB" dirty="0"/>
              <a:t>The code handles this for us</a:t>
            </a:r>
          </a:p>
        </p:txBody>
      </p:sp>
      <p:sp>
        <p:nvSpPr>
          <p:cNvPr id="4" name="TextBox 3">
            <a:extLst>
              <a:ext uri="{FF2B5EF4-FFF2-40B4-BE49-F238E27FC236}">
                <a16:creationId xmlns:a16="http://schemas.microsoft.com/office/drawing/2014/main" id="{45D4B973-DDD8-5F16-F9DD-2A1A71C6DBCD}"/>
              </a:ext>
            </a:extLst>
          </p:cNvPr>
          <p:cNvSpPr txBox="1"/>
          <p:nvPr/>
        </p:nvSpPr>
        <p:spPr>
          <a:xfrm>
            <a:off x="6075848" y="627233"/>
            <a:ext cx="2712972" cy="1384995"/>
          </a:xfrm>
          <a:prstGeom prst="rect">
            <a:avLst/>
          </a:prstGeom>
          <a:solidFill>
            <a:srgbClr val="C2D5EC"/>
          </a:solidFill>
        </p:spPr>
        <p:txBody>
          <a:bodyPr wrap="square" rtlCol="0">
            <a:spAutoFit/>
          </a:bodyPr>
          <a:lstStyle/>
          <a:p>
            <a:r>
              <a:rPr lang="en-GB" b="0" i="0" dirty="0">
                <a:solidFill>
                  <a:srgbClr val="242424"/>
                </a:solidFill>
                <a:effectLst/>
                <a:latin typeface="Segoe UI" panose="020B0502040204020203" pitchFamily="34" charset="0"/>
              </a:rPr>
              <a:t>scikit-learn handles all the underlying details of backpropagation and gradient descent, allowing you to focus on defining and training your model</a:t>
            </a:r>
            <a:endParaRPr lang="en-GB" dirty="0"/>
          </a:p>
        </p:txBody>
      </p:sp>
    </p:spTree>
    <p:extLst>
      <p:ext uri="{BB962C8B-B14F-4D97-AF65-F5344CB8AC3E}">
        <p14:creationId xmlns:p14="http://schemas.microsoft.com/office/powerpoint/2010/main" val="2793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D6D5-327E-CD96-5AC1-34B919A745EE}"/>
              </a:ext>
            </a:extLst>
          </p:cNvPr>
          <p:cNvSpPr>
            <a:spLocks noGrp="1"/>
          </p:cNvSpPr>
          <p:nvPr>
            <p:ph type="title"/>
          </p:nvPr>
        </p:nvSpPr>
        <p:spPr>
          <a:xfrm>
            <a:off x="3382664" y="2178480"/>
            <a:ext cx="2829210" cy="635400"/>
          </a:xfrm>
        </p:spPr>
        <p:txBody>
          <a:bodyPr>
            <a:normAutofit fontScale="90000"/>
          </a:bodyPr>
          <a:lstStyle/>
          <a:p>
            <a:r>
              <a:rPr lang="en-GB" dirty="0"/>
              <a:t>Types of ANNs</a:t>
            </a:r>
          </a:p>
        </p:txBody>
      </p:sp>
    </p:spTree>
    <p:extLst>
      <p:ext uri="{BB962C8B-B14F-4D97-AF65-F5344CB8AC3E}">
        <p14:creationId xmlns:p14="http://schemas.microsoft.com/office/powerpoint/2010/main" val="1424829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1070351" y="599446"/>
            <a:ext cx="7535234"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Convolutional Neural Networks (CNNs)</a:t>
            </a:r>
            <a:endParaRPr dirty="0"/>
          </a:p>
        </p:txBody>
      </p:sp>
      <p:pic>
        <p:nvPicPr>
          <p:cNvPr id="4" name="20250317_173205">
            <a:hlinkClick r:id="" action="ppaction://media"/>
            <a:extLst>
              <a:ext uri="{FF2B5EF4-FFF2-40B4-BE49-F238E27FC236}">
                <a16:creationId xmlns:a16="http://schemas.microsoft.com/office/drawing/2014/main" id="{341AE581-8885-38AD-23E8-91D7F80FA9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6069" y="1769100"/>
            <a:ext cx="6871862" cy="2781439"/>
          </a:xfrm>
          <a:prstGeom prst="rect">
            <a:avLst/>
          </a:prstGeom>
        </p:spPr>
      </p:pic>
      <p:sp>
        <p:nvSpPr>
          <p:cNvPr id="6" name="TextBox 5">
            <a:extLst>
              <a:ext uri="{FF2B5EF4-FFF2-40B4-BE49-F238E27FC236}">
                <a16:creationId xmlns:a16="http://schemas.microsoft.com/office/drawing/2014/main" id="{59CBEF7B-3C8A-B2D1-5F4B-8CD2111DF8E3}"/>
              </a:ext>
            </a:extLst>
          </p:cNvPr>
          <p:cNvSpPr txBox="1"/>
          <p:nvPr/>
        </p:nvSpPr>
        <p:spPr>
          <a:xfrm>
            <a:off x="2699359" y="1254667"/>
            <a:ext cx="4572000" cy="307777"/>
          </a:xfrm>
          <a:prstGeom prst="rect">
            <a:avLst/>
          </a:prstGeom>
          <a:noFill/>
        </p:spPr>
        <p:txBody>
          <a:bodyPr wrap="square">
            <a:spAutoFit/>
          </a:bodyPr>
          <a:lstStyle/>
          <a:p>
            <a:r>
              <a:rPr lang="en-GB" b="0" i="0" dirty="0">
                <a:solidFill>
                  <a:srgbClr val="242424"/>
                </a:solidFill>
                <a:effectLst/>
                <a:latin typeface="Segoe UI" panose="020B0502040204020203" pitchFamily="34" charset="0"/>
              </a:rPr>
              <a:t>CNNs are designed for visual data processing.</a:t>
            </a:r>
            <a:endParaRPr lang="en-GB"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3503A-5FCE-B840-A5A0-0E6E13345153}"/>
              </a:ext>
            </a:extLst>
          </p:cNvPr>
          <p:cNvSpPr>
            <a:spLocks noGrp="1"/>
          </p:cNvSpPr>
          <p:nvPr>
            <p:ph type="title"/>
          </p:nvPr>
        </p:nvSpPr>
        <p:spPr/>
        <p:txBody>
          <a:bodyPr>
            <a:normAutofit fontScale="90000"/>
          </a:bodyPr>
          <a:lstStyle/>
          <a:p>
            <a:r>
              <a:rPr lang="en-GB" dirty="0"/>
              <a:t>Convolutional neural networks</a:t>
            </a:r>
          </a:p>
        </p:txBody>
      </p:sp>
      <p:pic>
        <p:nvPicPr>
          <p:cNvPr id="16386" name="Picture 2" descr="Lightbox">
            <a:extLst>
              <a:ext uri="{FF2B5EF4-FFF2-40B4-BE49-F238E27FC236}">
                <a16:creationId xmlns:a16="http://schemas.microsoft.com/office/drawing/2014/main" id="{EA3191BF-7D1E-0D29-C11A-A0146E44F1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3"/>
          <a:stretch>
            <a:fillRect/>
          </a:stretch>
        </p:blipFill>
        <p:spPr bwMode="auto">
          <a:xfrm>
            <a:off x="1387151" y="1472004"/>
            <a:ext cx="6828552"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02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36CEB-F15C-B8C9-D8FA-2BF92A4971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E6CFF-2AB9-6CE9-2C45-83C3ED291773}"/>
              </a:ext>
            </a:extLst>
          </p:cNvPr>
          <p:cNvSpPr>
            <a:spLocks noGrp="1"/>
          </p:cNvSpPr>
          <p:nvPr>
            <p:ph type="title"/>
          </p:nvPr>
        </p:nvSpPr>
        <p:spPr/>
        <p:txBody>
          <a:bodyPr>
            <a:normAutofit fontScale="90000"/>
          </a:bodyPr>
          <a:lstStyle/>
          <a:p>
            <a:r>
              <a:rPr lang="en-GB" dirty="0"/>
              <a:t>Convolutional neural networks</a:t>
            </a:r>
          </a:p>
        </p:txBody>
      </p:sp>
      <p:pic>
        <p:nvPicPr>
          <p:cNvPr id="16386" name="Picture 2" descr="Lightbox">
            <a:extLst>
              <a:ext uri="{FF2B5EF4-FFF2-40B4-BE49-F238E27FC236}">
                <a16:creationId xmlns:a16="http://schemas.microsoft.com/office/drawing/2014/main" id="{BE226DF6-74A2-FEE3-EFFB-4C187C712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2" r="81285"/>
          <a:stretch>
            <a:fillRect/>
          </a:stretch>
        </p:blipFill>
        <p:spPr bwMode="auto">
          <a:xfrm>
            <a:off x="1380931" y="1472004"/>
            <a:ext cx="123701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2E186A-9CEA-E10B-90C1-8D9A0FE77C60}"/>
              </a:ext>
            </a:extLst>
          </p:cNvPr>
          <p:cNvSpPr txBox="1"/>
          <p:nvPr/>
        </p:nvSpPr>
        <p:spPr>
          <a:xfrm>
            <a:off x="3664459" y="2047033"/>
            <a:ext cx="4572000" cy="1918474"/>
          </a:xfrm>
          <a:prstGeom prst="rect">
            <a:avLst/>
          </a:prstGeom>
          <a:noFill/>
        </p:spPr>
        <p:txBody>
          <a:bodyPr wrap="square">
            <a:spAutoFit/>
          </a:bodyPr>
          <a:lstStyle/>
          <a:p>
            <a:pPr algn="l" rtl="0" fontAlgn="base">
              <a:spcAft>
                <a:spcPts val="750"/>
              </a:spcAft>
              <a:buNone/>
            </a:pPr>
            <a:r>
              <a:rPr lang="en-GB" sz="1600" b="0" i="0" dirty="0">
                <a:solidFill>
                  <a:srgbClr val="273239"/>
                </a:solidFill>
                <a:effectLst/>
                <a:latin typeface="+mn-lt"/>
              </a:rPr>
              <a:t>Let’s take an example by running a</a:t>
            </a:r>
            <a:r>
              <a:rPr lang="en-GB" sz="1600" dirty="0">
                <a:solidFill>
                  <a:srgbClr val="273239"/>
                </a:solidFill>
                <a:latin typeface="+mn-lt"/>
              </a:rPr>
              <a:t>n </a:t>
            </a:r>
            <a:r>
              <a:rPr lang="en-GB" sz="1600" b="0" i="0" dirty="0">
                <a:solidFill>
                  <a:srgbClr val="273239"/>
                </a:solidFill>
                <a:effectLst/>
                <a:latin typeface="+mn-lt"/>
              </a:rPr>
              <a:t>image of dimension 32 x 32 x 3. </a:t>
            </a:r>
          </a:p>
          <a:p>
            <a:pPr algn="l" fontAlgn="base">
              <a:spcAft>
                <a:spcPts val="1800"/>
              </a:spcAft>
              <a:buFont typeface="Arial" panose="020B0604020202020204" pitchFamily="34" charset="0"/>
              <a:buChar char="•"/>
            </a:pPr>
            <a:r>
              <a:rPr lang="en-GB" sz="1600" b="1" dirty="0">
                <a:solidFill>
                  <a:srgbClr val="273239"/>
                </a:solidFill>
                <a:latin typeface="+mn-lt"/>
              </a:rPr>
              <a:t>  </a:t>
            </a:r>
            <a:r>
              <a:rPr lang="en-GB" sz="1600" b="1" i="0" dirty="0">
                <a:solidFill>
                  <a:srgbClr val="273239"/>
                </a:solidFill>
                <a:effectLst/>
                <a:latin typeface="+mn-lt"/>
              </a:rPr>
              <a:t>Input Layers:</a:t>
            </a:r>
            <a:r>
              <a:rPr lang="en-GB" sz="1600" b="0" i="0" dirty="0">
                <a:solidFill>
                  <a:srgbClr val="273239"/>
                </a:solidFill>
                <a:effectLst/>
                <a:latin typeface="+mn-lt"/>
              </a:rPr>
              <a:t> It’s the layer in which we give </a:t>
            </a:r>
            <a:r>
              <a:rPr lang="en-GB" sz="1600" b="0" i="0" dirty="0">
                <a:solidFill>
                  <a:srgbClr val="C00000"/>
                </a:solidFill>
                <a:effectLst/>
                <a:latin typeface="+mn-lt"/>
              </a:rPr>
              <a:t>input to our model</a:t>
            </a:r>
            <a:r>
              <a:rPr lang="en-GB" sz="1600" b="0" i="0" dirty="0">
                <a:solidFill>
                  <a:srgbClr val="273239"/>
                </a:solidFill>
                <a:effectLst/>
                <a:latin typeface="+mn-lt"/>
              </a:rPr>
              <a:t>. In CNN, Generally, the input will be an image or a sequence of images. This layer holds the raw input of the image with width 32, height 32, and depth 3 (= the colour array).</a:t>
            </a:r>
          </a:p>
        </p:txBody>
      </p:sp>
    </p:spTree>
    <p:extLst>
      <p:ext uri="{BB962C8B-B14F-4D97-AF65-F5344CB8AC3E}">
        <p14:creationId xmlns:p14="http://schemas.microsoft.com/office/powerpoint/2010/main" val="8754563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51530-8A25-8939-0A89-1E3DDC92E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C68DF8-EF15-64BF-ABDF-CB79279F7DA8}"/>
              </a:ext>
            </a:extLst>
          </p:cNvPr>
          <p:cNvSpPr>
            <a:spLocks noGrp="1"/>
          </p:cNvSpPr>
          <p:nvPr>
            <p:ph type="title"/>
          </p:nvPr>
        </p:nvSpPr>
        <p:spPr/>
        <p:txBody>
          <a:bodyPr>
            <a:normAutofit fontScale="90000"/>
          </a:bodyPr>
          <a:lstStyle/>
          <a:p>
            <a:r>
              <a:rPr lang="en-GB" dirty="0"/>
              <a:t>Convolutional neural networks</a:t>
            </a:r>
          </a:p>
        </p:txBody>
      </p:sp>
      <p:pic>
        <p:nvPicPr>
          <p:cNvPr id="16386" name="Picture 2" descr="Lightbox">
            <a:extLst>
              <a:ext uri="{FF2B5EF4-FFF2-40B4-BE49-F238E27FC236}">
                <a16:creationId xmlns:a16="http://schemas.microsoft.com/office/drawing/2014/main" id="{995EF48F-FF85-88E7-2456-7B73625C53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66" t="-1927" r="56982" b="1927"/>
          <a:stretch>
            <a:fillRect/>
          </a:stretch>
        </p:blipFill>
        <p:spPr bwMode="auto">
          <a:xfrm>
            <a:off x="1542661" y="1472004"/>
            <a:ext cx="995266"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F4A8DA-2F52-C3D5-FB1C-263F29F454D2}"/>
              </a:ext>
            </a:extLst>
          </p:cNvPr>
          <p:cNvSpPr txBox="1"/>
          <p:nvPr/>
        </p:nvSpPr>
        <p:spPr>
          <a:xfrm>
            <a:off x="3235696" y="1211350"/>
            <a:ext cx="5668028" cy="3303468"/>
          </a:xfrm>
          <a:prstGeom prst="rect">
            <a:avLst/>
          </a:prstGeom>
          <a:noFill/>
        </p:spPr>
        <p:txBody>
          <a:bodyPr wrap="square">
            <a:spAutoFit/>
          </a:bodyPr>
          <a:lstStyle/>
          <a:p>
            <a:pPr marL="285750" indent="-285750" algn="l">
              <a:spcBef>
                <a:spcPts val="750"/>
              </a:spcBef>
              <a:spcAft>
                <a:spcPts val="750"/>
              </a:spcAft>
              <a:buFont typeface="Arial" panose="020B0604020202020204" pitchFamily="34" charset="0"/>
              <a:buChar char="•"/>
            </a:pPr>
            <a:r>
              <a:rPr lang="en-GB" b="1" i="0" dirty="0">
                <a:solidFill>
                  <a:srgbClr val="242424"/>
                </a:solidFill>
                <a:effectLst/>
                <a:latin typeface="+mn-lt"/>
              </a:rPr>
              <a:t>Filters/Kernels</a:t>
            </a:r>
            <a:r>
              <a:rPr lang="en-GB" b="0" i="0" dirty="0">
                <a:solidFill>
                  <a:srgbClr val="242424"/>
                </a:solidFill>
                <a:effectLst/>
                <a:latin typeface="+mn-lt"/>
              </a:rPr>
              <a:t>: Small matrices that slide over the input image. </a:t>
            </a:r>
            <a:r>
              <a:rPr lang="en-GB" b="0" i="1" dirty="0">
                <a:solidFill>
                  <a:srgbClr val="C00000"/>
                </a:solidFill>
                <a:effectLst/>
                <a:latin typeface="+mn-lt"/>
              </a:rPr>
              <a:t>Each filter is designed to detect specific features like edges, textures, or patterns. </a:t>
            </a:r>
          </a:p>
          <a:p>
            <a:pPr marL="285750" indent="-285750" algn="l">
              <a:spcBef>
                <a:spcPts val="750"/>
              </a:spcBef>
              <a:spcAft>
                <a:spcPts val="750"/>
              </a:spcAft>
              <a:buFont typeface="Arial" panose="020B0604020202020204" pitchFamily="34" charset="0"/>
              <a:buChar char="•"/>
            </a:pPr>
            <a:r>
              <a:rPr lang="en-GB" b="1" i="0" dirty="0">
                <a:solidFill>
                  <a:srgbClr val="242424"/>
                </a:solidFill>
                <a:effectLst/>
                <a:latin typeface="+mn-lt"/>
              </a:rPr>
              <a:t>Convolution Operation</a:t>
            </a:r>
            <a:r>
              <a:rPr lang="en-GB" b="0" i="0" dirty="0">
                <a:solidFill>
                  <a:srgbClr val="242424"/>
                </a:solidFill>
                <a:effectLst/>
                <a:latin typeface="+mn-lt"/>
              </a:rPr>
              <a:t>: The filter is applied to the input image, producing a feature map. This operation involves multiplying the filter values with the corresponding pixel values and summing them up. The result is a new matrix that highlights the presence of the feature detected by the filter. </a:t>
            </a:r>
            <a:r>
              <a:rPr lang="en-GB" b="0" i="1" dirty="0">
                <a:solidFill>
                  <a:srgbClr val="C00000"/>
                </a:solidFill>
                <a:effectLst/>
                <a:latin typeface="+mn-lt"/>
              </a:rPr>
              <a:t>As the window slides over the image, it creates a new picture (feature map) that highlights where it found those edges or patterns.</a:t>
            </a:r>
          </a:p>
          <a:p>
            <a:pPr marL="285750" indent="-285750" algn="l">
              <a:spcBef>
                <a:spcPts val="750"/>
              </a:spcBef>
              <a:spcAft>
                <a:spcPts val="750"/>
              </a:spcAft>
              <a:buFont typeface="Arial" panose="020B0604020202020204" pitchFamily="34" charset="0"/>
              <a:buChar char="•"/>
            </a:pPr>
            <a:r>
              <a:rPr lang="en-GB" b="1" i="0" dirty="0" err="1">
                <a:solidFill>
                  <a:srgbClr val="242424"/>
                </a:solidFill>
                <a:effectLst/>
                <a:latin typeface="+mn-lt"/>
              </a:rPr>
              <a:t>ReLU</a:t>
            </a:r>
            <a:r>
              <a:rPr lang="en-GB" b="1" i="0" dirty="0">
                <a:solidFill>
                  <a:srgbClr val="242424"/>
                </a:solidFill>
                <a:effectLst/>
                <a:latin typeface="+mn-lt"/>
              </a:rPr>
              <a:t>: </a:t>
            </a:r>
            <a:r>
              <a:rPr lang="en-GB" b="0" i="0" dirty="0">
                <a:solidFill>
                  <a:srgbClr val="242424"/>
                </a:solidFill>
                <a:effectLst/>
                <a:latin typeface="+mn-lt"/>
              </a:rPr>
              <a:t>After the window slides over the image, </a:t>
            </a:r>
            <a:r>
              <a:rPr lang="en-GB" b="0" i="0" dirty="0" err="1">
                <a:solidFill>
                  <a:srgbClr val="242424"/>
                </a:solidFill>
                <a:effectLst/>
                <a:latin typeface="+mn-lt"/>
              </a:rPr>
              <a:t>ReLU</a:t>
            </a:r>
            <a:r>
              <a:rPr lang="en-GB" b="0" i="0" dirty="0">
                <a:solidFill>
                  <a:srgbClr val="242424"/>
                </a:solidFill>
                <a:effectLst/>
                <a:latin typeface="+mn-lt"/>
              </a:rPr>
              <a:t> changes all negative values to zero. </a:t>
            </a:r>
            <a:r>
              <a:rPr lang="en-GB" b="0" i="1" dirty="0">
                <a:solidFill>
                  <a:srgbClr val="C00000"/>
                </a:solidFill>
                <a:effectLst/>
                <a:latin typeface="+mn-lt"/>
              </a:rPr>
              <a:t>This helps the network focus on important features and ignore less useful information.</a:t>
            </a:r>
          </a:p>
        </p:txBody>
      </p:sp>
    </p:spTree>
    <p:extLst>
      <p:ext uri="{BB962C8B-B14F-4D97-AF65-F5344CB8AC3E}">
        <p14:creationId xmlns:p14="http://schemas.microsoft.com/office/powerpoint/2010/main" val="16999566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E47A7-6144-30B2-84E0-9F3B145E6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65DBA-49D3-FE6E-72B7-02D40210F92C}"/>
              </a:ext>
            </a:extLst>
          </p:cNvPr>
          <p:cNvSpPr>
            <a:spLocks noGrp="1"/>
          </p:cNvSpPr>
          <p:nvPr>
            <p:ph type="title"/>
          </p:nvPr>
        </p:nvSpPr>
        <p:spPr/>
        <p:txBody>
          <a:bodyPr>
            <a:normAutofit fontScale="90000"/>
          </a:bodyPr>
          <a:lstStyle/>
          <a:p>
            <a:r>
              <a:rPr lang="en-GB" dirty="0"/>
              <a:t>Convolutional neural networks</a:t>
            </a:r>
          </a:p>
        </p:txBody>
      </p:sp>
      <p:pic>
        <p:nvPicPr>
          <p:cNvPr id="16386" name="Picture 2" descr="Lightbox">
            <a:extLst>
              <a:ext uri="{FF2B5EF4-FFF2-40B4-BE49-F238E27FC236}">
                <a16:creationId xmlns:a16="http://schemas.microsoft.com/office/drawing/2014/main" id="{4BA7C18D-B3D0-4898-B635-7E36B67D4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273" r="37984"/>
          <a:stretch>
            <a:fillRect/>
          </a:stretch>
        </p:blipFill>
        <p:spPr bwMode="auto">
          <a:xfrm>
            <a:off x="1511559" y="1472004"/>
            <a:ext cx="808653" cy="2600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13DB44-89AF-B9EB-ADE2-808AEFB3940C}"/>
              </a:ext>
            </a:extLst>
          </p:cNvPr>
          <p:cNvSpPr txBox="1"/>
          <p:nvPr/>
        </p:nvSpPr>
        <p:spPr>
          <a:xfrm>
            <a:off x="4065552" y="1646089"/>
            <a:ext cx="4572000" cy="2667397"/>
          </a:xfrm>
          <a:prstGeom prst="rect">
            <a:avLst/>
          </a:prstGeom>
          <a:noFill/>
        </p:spPr>
        <p:txBody>
          <a:bodyPr wrap="square">
            <a:spAutoFit/>
          </a:bodyPr>
          <a:lstStyle/>
          <a:p>
            <a:pPr marL="285750" indent="-285750" algn="l">
              <a:spcBef>
                <a:spcPts val="750"/>
              </a:spcBef>
              <a:spcAft>
                <a:spcPts val="750"/>
              </a:spcAft>
              <a:buFont typeface="Arial" panose="020B0604020202020204" pitchFamily="34" charset="0"/>
              <a:buChar char="•"/>
            </a:pPr>
            <a:r>
              <a:rPr lang="en-GB" b="1" i="0" dirty="0">
                <a:solidFill>
                  <a:srgbClr val="242424"/>
                </a:solidFill>
                <a:effectLst/>
                <a:latin typeface="+mn-lt"/>
              </a:rPr>
              <a:t>Max Pooling</a:t>
            </a:r>
            <a:r>
              <a:rPr lang="en-GB" b="0" i="0" dirty="0">
                <a:solidFill>
                  <a:srgbClr val="242424"/>
                </a:solidFill>
                <a:effectLst/>
                <a:latin typeface="+mn-lt"/>
              </a:rPr>
              <a:t>: This layer reduces the dimensionality of the feature map while retaining important features. It does this by selecting the maximum value from a small region (e.g., 2x2) of the feature map. This helps in reducing computational load and preventing overfitting. </a:t>
            </a:r>
          </a:p>
          <a:p>
            <a:pPr marL="285750" indent="-285750" algn="l">
              <a:spcBef>
                <a:spcPts val="750"/>
              </a:spcBef>
              <a:spcAft>
                <a:spcPts val="750"/>
              </a:spcAft>
              <a:buFont typeface="Arial" panose="020B0604020202020204" pitchFamily="34" charset="0"/>
              <a:buChar char="•"/>
            </a:pPr>
            <a:r>
              <a:rPr lang="en-GB" b="0" i="1" dirty="0">
                <a:solidFill>
                  <a:srgbClr val="C00000"/>
                </a:solidFill>
                <a:effectLst/>
                <a:latin typeface="+mn-lt"/>
              </a:rPr>
              <a:t>Think of s zooming out on a picture to make it smaller while keeping the important parts. Max pooling picks the biggest value from a small area, reducing the size of the feature map but keeping the key features.</a:t>
            </a:r>
          </a:p>
        </p:txBody>
      </p:sp>
    </p:spTree>
    <p:extLst>
      <p:ext uri="{BB962C8B-B14F-4D97-AF65-F5344CB8AC3E}">
        <p14:creationId xmlns:p14="http://schemas.microsoft.com/office/powerpoint/2010/main" val="4230198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38E78-A891-C1AF-8544-7702A78B6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B44C5-6A5C-21B2-CABF-14394589F55E}"/>
              </a:ext>
            </a:extLst>
          </p:cNvPr>
          <p:cNvSpPr>
            <a:spLocks noGrp="1"/>
          </p:cNvSpPr>
          <p:nvPr>
            <p:ph type="title"/>
          </p:nvPr>
        </p:nvSpPr>
        <p:spPr/>
        <p:txBody>
          <a:bodyPr>
            <a:normAutofit fontScale="90000"/>
          </a:bodyPr>
          <a:lstStyle/>
          <a:p>
            <a:r>
              <a:rPr lang="en-GB" dirty="0"/>
              <a:t>Convolutional neural networks</a:t>
            </a:r>
          </a:p>
        </p:txBody>
      </p:sp>
      <p:pic>
        <p:nvPicPr>
          <p:cNvPr id="16386" name="Picture 2" descr="Lightbox">
            <a:extLst>
              <a:ext uri="{FF2B5EF4-FFF2-40B4-BE49-F238E27FC236}">
                <a16:creationId xmlns:a16="http://schemas.microsoft.com/office/drawing/2014/main" id="{78BB52AE-C035-2038-9846-812DB1DA80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72" t="-694" r="21440" b="694"/>
          <a:stretch>
            <a:fillRect/>
          </a:stretch>
        </p:blipFill>
        <p:spPr bwMode="auto">
          <a:xfrm>
            <a:off x="1685730" y="1472004"/>
            <a:ext cx="522515" cy="2600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40CA8B-8081-1B49-D2AF-8E99B30D1ECC}"/>
              </a:ext>
            </a:extLst>
          </p:cNvPr>
          <p:cNvSpPr txBox="1"/>
          <p:nvPr/>
        </p:nvSpPr>
        <p:spPr>
          <a:xfrm>
            <a:off x="4065552" y="1646089"/>
            <a:ext cx="4572000" cy="2667397"/>
          </a:xfrm>
          <a:prstGeom prst="rect">
            <a:avLst/>
          </a:prstGeom>
          <a:noFill/>
        </p:spPr>
        <p:txBody>
          <a:bodyPr wrap="square">
            <a:spAutoFit/>
          </a:bodyPr>
          <a:lstStyle/>
          <a:p>
            <a:pPr marL="285750" indent="-285750" algn="l">
              <a:spcBef>
                <a:spcPts val="750"/>
              </a:spcBef>
              <a:spcAft>
                <a:spcPts val="750"/>
              </a:spcAft>
              <a:buFont typeface="Arial" panose="020B0604020202020204" pitchFamily="34" charset="0"/>
              <a:buChar char="•"/>
            </a:pPr>
            <a:r>
              <a:rPr lang="en-GB" b="1" i="0" dirty="0">
                <a:solidFill>
                  <a:srgbClr val="242424"/>
                </a:solidFill>
                <a:effectLst/>
                <a:latin typeface="+mn-lt"/>
              </a:rPr>
              <a:t>Flattening: </a:t>
            </a:r>
            <a:r>
              <a:rPr lang="en-GB" b="0" i="0" dirty="0">
                <a:solidFill>
                  <a:srgbClr val="242424"/>
                </a:solidFill>
                <a:effectLst/>
                <a:latin typeface="+mn-lt"/>
              </a:rPr>
              <a:t>Converts the 2D feature maps into a 1D vector. This step prepares the data for the fully connected layers. </a:t>
            </a:r>
            <a:r>
              <a:rPr lang="en-GB" b="0" i="1" dirty="0">
                <a:solidFill>
                  <a:srgbClr val="C00000"/>
                </a:solidFill>
                <a:effectLst/>
                <a:latin typeface="+mn-lt"/>
              </a:rPr>
              <a:t>Imagine taking all the important features from the picture and laying them out in a single line.</a:t>
            </a:r>
          </a:p>
          <a:p>
            <a:pPr marL="285750" indent="-285750" algn="l">
              <a:spcBef>
                <a:spcPts val="750"/>
              </a:spcBef>
              <a:spcAft>
                <a:spcPts val="750"/>
              </a:spcAft>
              <a:buFont typeface="Arial" panose="020B0604020202020204" pitchFamily="34" charset="0"/>
              <a:buChar char="•"/>
            </a:pPr>
            <a:r>
              <a:rPr lang="en-GB" b="1" i="0" dirty="0">
                <a:solidFill>
                  <a:srgbClr val="242424"/>
                </a:solidFill>
                <a:effectLst/>
                <a:latin typeface="+mn-lt"/>
              </a:rPr>
              <a:t>Dense Layers: </a:t>
            </a:r>
            <a:r>
              <a:rPr lang="en-GB" b="0" i="0" dirty="0">
                <a:solidFill>
                  <a:srgbClr val="242424"/>
                </a:solidFill>
                <a:effectLst/>
                <a:latin typeface="+mn-lt"/>
              </a:rPr>
              <a:t>These layers connect every neuron from one layer to every neuron in the next layer. They combine the features learned by the convolutional and pooling layers to make final predictions. </a:t>
            </a:r>
            <a:r>
              <a:rPr lang="en-GB" b="1" i="1" dirty="0">
                <a:solidFill>
                  <a:srgbClr val="C00000"/>
                </a:solidFill>
                <a:effectLst/>
                <a:latin typeface="+mn-lt"/>
              </a:rPr>
              <a:t>This is where the network decides which class the input image belongs to.</a:t>
            </a:r>
          </a:p>
        </p:txBody>
      </p:sp>
    </p:spTree>
    <p:extLst>
      <p:ext uri="{BB962C8B-B14F-4D97-AF65-F5344CB8AC3E}">
        <p14:creationId xmlns:p14="http://schemas.microsoft.com/office/powerpoint/2010/main" val="1751504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EF2CD-39C5-2DD6-387F-480BA87F98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06433-CDF0-1DE1-AE37-318E11706969}"/>
              </a:ext>
            </a:extLst>
          </p:cNvPr>
          <p:cNvSpPr>
            <a:spLocks noGrp="1"/>
          </p:cNvSpPr>
          <p:nvPr>
            <p:ph type="title"/>
          </p:nvPr>
        </p:nvSpPr>
        <p:spPr/>
        <p:txBody>
          <a:bodyPr>
            <a:normAutofit fontScale="90000"/>
          </a:bodyPr>
          <a:lstStyle/>
          <a:p>
            <a:r>
              <a:rPr lang="en-GB" dirty="0"/>
              <a:t>Convolutional neural networks</a:t>
            </a:r>
          </a:p>
        </p:txBody>
      </p:sp>
      <p:pic>
        <p:nvPicPr>
          <p:cNvPr id="16386" name="Picture 2" descr="Lightbox">
            <a:extLst>
              <a:ext uri="{FF2B5EF4-FFF2-40B4-BE49-F238E27FC236}">
                <a16:creationId xmlns:a16="http://schemas.microsoft.com/office/drawing/2014/main" id="{131A08DA-7FA4-E411-A0DA-4A92A16543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690" r="-233"/>
          <a:stretch>
            <a:fillRect/>
          </a:stretch>
        </p:blipFill>
        <p:spPr bwMode="auto">
          <a:xfrm>
            <a:off x="1754155" y="1472004"/>
            <a:ext cx="863786" cy="2600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6D47B8-0FD7-55DE-8C78-BFEC05D10E83}"/>
              </a:ext>
            </a:extLst>
          </p:cNvPr>
          <p:cNvSpPr txBox="1"/>
          <p:nvPr/>
        </p:nvSpPr>
        <p:spPr>
          <a:xfrm>
            <a:off x="3987346" y="2277746"/>
            <a:ext cx="4572000" cy="1169551"/>
          </a:xfrm>
          <a:prstGeom prst="rect">
            <a:avLst/>
          </a:prstGeom>
          <a:noFill/>
        </p:spPr>
        <p:txBody>
          <a:bodyPr wrap="square">
            <a:spAutoFit/>
          </a:bodyPr>
          <a:lstStyle/>
          <a:p>
            <a:pPr marL="285750" indent="-285750" algn="l">
              <a:spcBef>
                <a:spcPts val="750"/>
              </a:spcBef>
              <a:spcAft>
                <a:spcPts val="750"/>
              </a:spcAft>
              <a:buFont typeface="Arial" panose="020B0604020202020204" pitchFamily="34" charset="0"/>
              <a:buChar char="•"/>
            </a:pPr>
            <a:r>
              <a:rPr lang="en-GB" b="1" i="0" dirty="0">
                <a:solidFill>
                  <a:srgbClr val="242424"/>
                </a:solidFill>
                <a:effectLst/>
                <a:latin typeface="+mn-lt"/>
              </a:rPr>
              <a:t>Output Layer: </a:t>
            </a:r>
            <a:r>
              <a:rPr lang="en-GB" i="0" dirty="0">
                <a:solidFill>
                  <a:srgbClr val="242424"/>
                </a:solidFill>
                <a:effectLst/>
                <a:latin typeface="+mn-lt"/>
              </a:rPr>
              <a:t>The output from the fully connected layers is then fed into a logistic function for classification tasks like </a:t>
            </a:r>
            <a:r>
              <a:rPr lang="en-GB" i="1" u="sng" dirty="0">
                <a:solidFill>
                  <a:srgbClr val="242424"/>
                </a:solidFill>
                <a:effectLst/>
                <a:latin typeface="+mn-lt"/>
              </a:rPr>
              <a:t>sigmoid</a:t>
            </a:r>
            <a:r>
              <a:rPr lang="en-GB" i="0" dirty="0">
                <a:solidFill>
                  <a:srgbClr val="242424"/>
                </a:solidFill>
                <a:effectLst/>
                <a:latin typeface="+mn-lt"/>
              </a:rPr>
              <a:t> or </a:t>
            </a:r>
            <a:r>
              <a:rPr lang="en-GB" i="1" u="sng" dirty="0" err="1">
                <a:solidFill>
                  <a:srgbClr val="242424"/>
                </a:solidFill>
                <a:effectLst/>
                <a:latin typeface="+mn-lt"/>
              </a:rPr>
              <a:t>softmax</a:t>
            </a:r>
            <a:r>
              <a:rPr lang="en-GB" i="0" dirty="0">
                <a:solidFill>
                  <a:srgbClr val="242424"/>
                </a:solidFill>
                <a:effectLst/>
                <a:latin typeface="+mn-lt"/>
              </a:rPr>
              <a:t> which converts the </a:t>
            </a:r>
            <a:r>
              <a:rPr lang="en-GB" i="1" dirty="0">
                <a:solidFill>
                  <a:srgbClr val="C00000"/>
                </a:solidFill>
                <a:effectLst/>
                <a:latin typeface="+mn-lt"/>
              </a:rPr>
              <a:t>output of each class into the probability score of each class</a:t>
            </a:r>
            <a:endParaRPr lang="en-GB" i="0" dirty="0">
              <a:solidFill>
                <a:srgbClr val="242424"/>
              </a:solidFill>
              <a:effectLst/>
              <a:latin typeface="+mn-lt"/>
            </a:endParaRPr>
          </a:p>
        </p:txBody>
      </p:sp>
    </p:spTree>
    <p:extLst>
      <p:ext uri="{BB962C8B-B14F-4D97-AF65-F5344CB8AC3E}">
        <p14:creationId xmlns:p14="http://schemas.microsoft.com/office/powerpoint/2010/main" val="2970189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A1D94-0617-B124-BE9E-30E3A7F50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92B4F-962E-396E-2053-01986930F24B}"/>
              </a:ext>
            </a:extLst>
          </p:cNvPr>
          <p:cNvSpPr>
            <a:spLocks noGrp="1"/>
          </p:cNvSpPr>
          <p:nvPr>
            <p:ph type="title"/>
          </p:nvPr>
        </p:nvSpPr>
        <p:spPr/>
        <p:txBody>
          <a:bodyPr>
            <a:normAutofit fontScale="90000"/>
          </a:bodyPr>
          <a:lstStyle/>
          <a:p>
            <a:r>
              <a:rPr lang="en-GB" dirty="0"/>
              <a:t>Convolutional neural networks</a:t>
            </a:r>
          </a:p>
        </p:txBody>
      </p:sp>
      <p:pic>
        <p:nvPicPr>
          <p:cNvPr id="3" name="Picture 2" descr="Lightbox">
            <a:extLst>
              <a:ext uri="{FF2B5EF4-FFF2-40B4-BE49-F238E27FC236}">
                <a16:creationId xmlns:a16="http://schemas.microsoft.com/office/drawing/2014/main" id="{E789603F-C435-628A-D493-68C1E9C835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6"/>
          <a:stretch>
            <a:fillRect/>
          </a:stretch>
        </p:blipFill>
        <p:spPr bwMode="auto">
          <a:xfrm>
            <a:off x="1343608" y="1682556"/>
            <a:ext cx="6817953"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350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2291</TotalTime>
  <Words>4231</Words>
  <Application>Microsoft Office PowerPoint</Application>
  <PresentationFormat>On-screen Show (16:9)</PresentationFormat>
  <Paragraphs>575</Paragraphs>
  <Slides>103</Slides>
  <Notes>57</Notes>
  <HiddenSlides>8</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103</vt:i4>
      </vt:variant>
    </vt:vector>
  </HeadingPairs>
  <TitlesOfParts>
    <vt:vector size="113" baseType="lpstr">
      <vt:lpstr>Arial</vt:lpstr>
      <vt:lpstr>Lato</vt:lpstr>
      <vt:lpstr>Roboto</vt:lpstr>
      <vt:lpstr>Calibri</vt:lpstr>
      <vt:lpstr>Segoe UI</vt:lpstr>
      <vt:lpstr>MathJax_Main</vt:lpstr>
      <vt:lpstr>Century Schoolbook</vt:lpstr>
      <vt:lpstr>MathJax_Math-italic</vt:lpstr>
      <vt:lpstr>Raleway</vt:lpstr>
      <vt:lpstr>Swiss</vt:lpstr>
      <vt:lpstr>Machine Learning for Neuroscience   </vt:lpstr>
      <vt:lpstr>Recap</vt:lpstr>
      <vt:lpstr>Contents</vt:lpstr>
      <vt:lpstr>Why prediction is important for us</vt:lpstr>
      <vt:lpstr>Why prediction is important for us</vt:lpstr>
      <vt:lpstr>PowerPoint Presentation</vt:lpstr>
      <vt:lpstr>PowerPoint Presentation</vt:lpstr>
      <vt:lpstr>PowerPoint Presentation</vt:lpstr>
      <vt:lpstr>PowerPoint Presentation</vt:lpstr>
      <vt:lpstr>Why prediction is important for us</vt:lpstr>
      <vt:lpstr>The brain is designed for pattern recognition</vt:lpstr>
      <vt:lpstr>Patterns are how we make sense of the world</vt:lpstr>
      <vt:lpstr>Pattern recognition is crucial for prediction</vt:lpstr>
      <vt:lpstr>Enters the digital age</vt:lpstr>
      <vt:lpstr>PowerPoint Presentation</vt:lpstr>
      <vt:lpstr>Imagine all the things we can achieve in neuroscience once we master such powerful tools</vt:lpstr>
      <vt:lpstr>Types of learning</vt:lpstr>
      <vt:lpstr>Types of learning</vt:lpstr>
      <vt:lpstr>Supervised example</vt:lpstr>
      <vt:lpstr>Supervised example</vt:lpstr>
      <vt:lpstr>Supervised example</vt:lpstr>
      <vt:lpstr>Supervised example</vt:lpstr>
      <vt:lpstr>Un-supervised example</vt:lpstr>
      <vt:lpstr>Supervised vs unsupervised</vt:lpstr>
      <vt:lpstr>Overview of Classification</vt:lpstr>
      <vt:lpstr>Binary Classification</vt:lpstr>
      <vt:lpstr>Binary Classification - SVM</vt:lpstr>
      <vt:lpstr>Support Vector Machine (SVM)</vt:lpstr>
      <vt:lpstr>What if we have non-linearly separable data?</vt:lpstr>
      <vt:lpstr>Kernel Functions</vt:lpstr>
      <vt:lpstr>More complex classification problems    Random Forest</vt:lpstr>
      <vt:lpstr>Decision Trees</vt:lpstr>
      <vt:lpstr>Example</vt:lpstr>
      <vt:lpstr>Random Forest: Ensemble of decision trees  </vt:lpstr>
      <vt:lpstr>How does your classification model perform?</vt:lpstr>
      <vt:lpstr>Splitting this data </vt:lpstr>
      <vt:lpstr>Overfitting</vt:lpstr>
      <vt:lpstr>Under fitting</vt:lpstr>
      <vt:lpstr>Clustering</vt:lpstr>
      <vt:lpstr>Clustering</vt:lpstr>
      <vt:lpstr>K-means Algorithm</vt:lpstr>
      <vt:lpstr>K-means Algorithm</vt:lpstr>
      <vt:lpstr>K Means Algorithm</vt:lpstr>
      <vt:lpstr>K Means Algorithm</vt:lpstr>
      <vt:lpstr>K Means Algorithm</vt:lpstr>
      <vt:lpstr>K Means Algorithm</vt:lpstr>
      <vt:lpstr>K Means Algorithm</vt:lpstr>
      <vt:lpstr>K-Means</vt:lpstr>
      <vt:lpstr>K-Means Pros and Limitations</vt:lpstr>
      <vt:lpstr>Neural Networks  </vt:lpstr>
      <vt:lpstr>Neurons and Artificial Neural Networks</vt:lpstr>
      <vt:lpstr>Artificial Neural Networks can be classifiers</vt:lpstr>
      <vt:lpstr>Artificial Neural Networks can be classifiers</vt:lpstr>
      <vt:lpstr>Artificial Neural Networks can be classifiers</vt:lpstr>
      <vt:lpstr>Artificial Neural Networks </vt:lpstr>
      <vt:lpstr>Biological vs Artificial neuron</vt:lpstr>
      <vt:lpstr>Perceptron: the singular neuron</vt:lpstr>
      <vt:lpstr>Perceptron: the singular neuron</vt:lpstr>
      <vt:lpstr>Perceptron: the singular neuron</vt:lpstr>
      <vt:lpstr>Why do we need Activation Functions?</vt:lpstr>
      <vt:lpstr>Why do we need non-linearity?</vt:lpstr>
      <vt:lpstr>What types of activation functions are there and how do we pick one? </vt:lpstr>
      <vt:lpstr>What types of activation functions are there and how do we pick one? </vt:lpstr>
      <vt:lpstr>What types of activation functions are there and how do we pick one? </vt:lpstr>
      <vt:lpstr>What types of activation functions are there and how do we pick one? </vt:lpstr>
      <vt:lpstr>What types of activation functions are there and how do we pick one? </vt:lpstr>
      <vt:lpstr>What types of activation functions are there and how do we pick one? </vt:lpstr>
      <vt:lpstr>What types of activation functions are there and how do we pick one? </vt:lpstr>
      <vt:lpstr>What types of activation functions are there and how do we pick one? </vt:lpstr>
      <vt:lpstr>What types of activation functions are there and how do we pick one? </vt:lpstr>
      <vt:lpstr>Perceptron: an example </vt:lpstr>
      <vt:lpstr>Perceptron: an example </vt:lpstr>
      <vt:lpstr>Multi-output perceptron</vt:lpstr>
      <vt:lpstr>Multi-output perceptron</vt:lpstr>
      <vt:lpstr>Multi-output perceptron</vt:lpstr>
      <vt:lpstr>Multi-output perceptron</vt:lpstr>
      <vt:lpstr>Multi-output perceptron</vt:lpstr>
      <vt:lpstr>Multi-output perceptron</vt:lpstr>
      <vt:lpstr>Single Layer Neural Network</vt:lpstr>
      <vt:lpstr>Single Layer Neural Network</vt:lpstr>
      <vt:lpstr>Single Layer Neural Network</vt:lpstr>
      <vt:lpstr>Multi Layer Neural Network</vt:lpstr>
      <vt:lpstr>Multi Layer Neural Network</vt:lpstr>
      <vt:lpstr>Multi Layer Neural Network</vt:lpstr>
      <vt:lpstr>Training a neural network </vt:lpstr>
      <vt:lpstr>The code does it for us. But what does it do exactly?</vt:lpstr>
      <vt:lpstr>Think about your data and think about this model</vt:lpstr>
      <vt:lpstr>Loss optimisation</vt:lpstr>
      <vt:lpstr>Loss optimisation</vt:lpstr>
      <vt:lpstr>The code handles this for us</vt:lpstr>
      <vt:lpstr>Types of ANNs</vt:lpstr>
      <vt:lpstr>Convolutional Neural Networks (CNNs)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 in neuroscience</vt:lpstr>
      <vt:lpstr>Convolutional neural networks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Alejandra Carriero</cp:lastModifiedBy>
  <cp:revision>4</cp:revision>
  <dcterms:modified xsi:type="dcterms:W3CDTF">2025-07-11T00:28:57Z</dcterms:modified>
</cp:coreProperties>
</file>